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6" r:id="rId2"/>
  </p:sldMasterIdLst>
  <p:notesMasterIdLst>
    <p:notesMasterId r:id="rId25"/>
  </p:notesMasterIdLst>
  <p:handoutMasterIdLst>
    <p:handoutMasterId r:id="rId26"/>
  </p:handoutMasterIdLst>
  <p:sldIdLst>
    <p:sldId id="256" r:id="rId3"/>
    <p:sldId id="258" r:id="rId4"/>
    <p:sldId id="269" r:id="rId5"/>
    <p:sldId id="295" r:id="rId6"/>
    <p:sldId id="262" r:id="rId7"/>
    <p:sldId id="263" r:id="rId8"/>
    <p:sldId id="264" r:id="rId9"/>
    <p:sldId id="278" r:id="rId10"/>
    <p:sldId id="279" r:id="rId11"/>
    <p:sldId id="317" r:id="rId12"/>
    <p:sldId id="311" r:id="rId13"/>
    <p:sldId id="313" r:id="rId14"/>
    <p:sldId id="273" r:id="rId15"/>
    <p:sldId id="275" r:id="rId16"/>
    <p:sldId id="276" r:id="rId17"/>
    <p:sldId id="288" r:id="rId18"/>
    <p:sldId id="292" r:id="rId19"/>
    <p:sldId id="315" r:id="rId20"/>
    <p:sldId id="309" r:id="rId21"/>
    <p:sldId id="318" r:id="rId22"/>
    <p:sldId id="298" r:id="rId23"/>
    <p:sldId id="32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без заголовка" id="{8D44DD0D-4E4C-45DA-BE36-8E2D9BBC87A8}">
          <p14:sldIdLst>
            <p14:sldId id="256"/>
            <p14:sldId id="258"/>
            <p14:sldId id="269"/>
            <p14:sldId id="295"/>
            <p14:sldId id="262"/>
            <p14:sldId id="263"/>
            <p14:sldId id="264"/>
            <p14:sldId id="278"/>
            <p14:sldId id="279"/>
            <p14:sldId id="311"/>
            <p14:sldId id="313"/>
            <p14:sldId id="273"/>
            <p14:sldId id="275"/>
            <p14:sldId id="276"/>
            <p14:sldId id="300"/>
            <p14:sldId id="301"/>
            <p14:sldId id="288"/>
            <p14:sldId id="292"/>
            <p14:sldId id="315"/>
            <p14:sldId id="305"/>
            <p14:sldId id="306"/>
            <p14:sldId id="314"/>
            <p14:sldId id="307"/>
            <p14:sldId id="309"/>
            <p14:sldId id="265"/>
            <p14:sldId id="267"/>
            <p14:sldId id="266"/>
            <p14:sldId id="293"/>
            <p14:sldId id="268"/>
            <p14:sldId id="298"/>
            <p14:sldId id="259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3399"/>
    <a:srgbClr val="FF9900"/>
    <a:srgbClr val="C2E49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481" autoAdjust="0"/>
  </p:normalViewPr>
  <p:slideViewPr>
    <p:cSldViewPr>
      <p:cViewPr varScale="1">
        <p:scale>
          <a:sx n="88" d="100"/>
          <a:sy n="88" d="100"/>
        </p:scale>
        <p:origin x="-96" y="-4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5" d="100"/>
          <a:sy n="85" d="100"/>
        </p:scale>
        <p:origin x="3798" y="10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hPercent val="69"/>
      <c:depthPercent val="100"/>
      <c:rAngAx val="1"/>
    </c:view3D>
    <c:floor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</c:floor>
    <c:sideWall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sideWall>
    <c:backWall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0.1505497284672288"/>
          <c:y val="3.5710648552277263E-2"/>
          <c:w val="0.68318210305239735"/>
          <c:h val="0.76143790849673199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Кол-во получателей соц. выплат</c:v>
                </c:pt>
              </c:strCache>
            </c:strRef>
          </c:tx>
          <c:spPr>
            <a:solidFill>
              <a:srgbClr val="9999FF"/>
            </a:solidFill>
            <a:ln w="18058">
              <a:solidFill>
                <a:srgbClr val="000000"/>
              </a:solidFill>
              <a:prstDash val="solid"/>
            </a:ln>
          </c:spPr>
          <c:dLbls>
            <c:spPr>
              <a:noFill/>
              <a:ln w="36116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706" b="1" i="0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Sheet1!$B$1:$G$1</c:f>
              <c:numCache>
                <c:formatCode>General</c:formatCode>
                <c:ptCount val="6"/>
                <c:pt idx="0">
                  <c:v>2010</c:v>
                </c:pt>
                <c:pt idx="1">
                  <c:v>211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4541</c:v>
                </c:pt>
                <c:pt idx="1">
                  <c:v>4578</c:v>
                </c:pt>
                <c:pt idx="2">
                  <c:v>4849</c:v>
                </c:pt>
                <c:pt idx="3">
                  <c:v>4922</c:v>
                </c:pt>
                <c:pt idx="4">
                  <c:v>4925</c:v>
                </c:pt>
                <c:pt idx="5">
                  <c:v>5061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Численность населения Сысольского района</c:v>
                </c:pt>
              </c:strCache>
            </c:strRef>
          </c:tx>
          <c:spPr>
            <a:solidFill>
              <a:srgbClr val="993366"/>
            </a:solidFill>
            <a:ln w="18058">
              <a:solidFill>
                <a:srgbClr val="000000"/>
              </a:solidFill>
              <a:prstDash val="solid"/>
            </a:ln>
          </c:spPr>
          <c:dLbls>
            <c:spPr>
              <a:noFill/>
              <a:ln w="36116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706" b="1" i="0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Sheet1!$B$1:$G$1</c:f>
              <c:numCache>
                <c:formatCode>General</c:formatCode>
                <c:ptCount val="6"/>
                <c:pt idx="0">
                  <c:v>2010</c:v>
                </c:pt>
                <c:pt idx="1">
                  <c:v>211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</c:numCache>
            </c:numRef>
          </c:cat>
          <c:val>
            <c:numRef>
              <c:f>Sheet1!$B$3:$G$3</c:f>
              <c:numCache>
                <c:formatCode>General</c:formatCode>
                <c:ptCount val="6"/>
                <c:pt idx="0">
                  <c:v>13956</c:v>
                </c:pt>
                <c:pt idx="1">
                  <c:v>13878</c:v>
                </c:pt>
                <c:pt idx="2">
                  <c:v>13695</c:v>
                </c:pt>
                <c:pt idx="3">
                  <c:v>13576</c:v>
                </c:pt>
                <c:pt idx="4">
                  <c:v>13386</c:v>
                </c:pt>
                <c:pt idx="5">
                  <c:v>13316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</c:strCache>
            </c:strRef>
          </c:tx>
          <c:spPr>
            <a:solidFill>
              <a:srgbClr val="FFFFCC"/>
            </a:solidFill>
            <a:ln w="18058">
              <a:solidFill>
                <a:srgbClr val="000000"/>
              </a:solidFill>
              <a:prstDash val="solid"/>
            </a:ln>
          </c:spPr>
          <c:dLbls>
            <c:spPr>
              <a:noFill/>
              <a:ln w="36116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706" b="1" i="0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Sheet1!$B$1:$G$1</c:f>
              <c:numCache>
                <c:formatCode>General</c:formatCode>
                <c:ptCount val="6"/>
                <c:pt idx="0">
                  <c:v>2010</c:v>
                </c:pt>
                <c:pt idx="1">
                  <c:v>211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</c:numCache>
            </c:numRef>
          </c:cat>
          <c:val>
            <c:numRef>
              <c:f>Sheet1!$B$4:$G$4</c:f>
              <c:numCache>
                <c:formatCode>General</c:formatCode>
                <c:ptCount val="6"/>
              </c:numCache>
            </c:numRef>
          </c:val>
        </c:ser>
        <c:dLbls>
          <c:showVal val="1"/>
        </c:dLbls>
        <c:gapDepth val="0"/>
        <c:shape val="box"/>
        <c:axId val="53087616"/>
        <c:axId val="80442496"/>
        <c:axId val="0"/>
      </c:bar3DChart>
      <c:catAx>
        <c:axId val="53087616"/>
        <c:scaling>
          <c:orientation val="minMax"/>
        </c:scaling>
        <c:axPos val="b"/>
        <c:numFmt formatCode="General" sourceLinked="1"/>
        <c:tickLblPos val="low"/>
        <c:spPr>
          <a:ln w="451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706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80442496"/>
        <c:crosses val="autoZero"/>
        <c:auto val="1"/>
        <c:lblAlgn val="ctr"/>
        <c:lblOffset val="100"/>
        <c:tickLblSkip val="1"/>
        <c:tickMarkSkip val="1"/>
      </c:catAx>
      <c:valAx>
        <c:axId val="80442496"/>
        <c:scaling>
          <c:orientation val="minMax"/>
        </c:scaling>
        <c:delete val="1"/>
        <c:axPos val="l"/>
        <c:majorGridlines>
          <c:spPr>
            <a:ln w="4515">
              <a:solidFill>
                <a:srgbClr val="000000"/>
              </a:solidFill>
              <a:prstDash val="solid"/>
            </a:ln>
          </c:spPr>
        </c:majorGridlines>
        <c:numFmt formatCode="General" sourceLinked="1"/>
        <c:tickLblPos val="nextTo"/>
        <c:crossAx val="53087616"/>
        <c:crosses val="autoZero"/>
        <c:crossBetween val="between"/>
      </c:valAx>
      <c:spPr>
        <a:noFill/>
        <a:ln w="36116">
          <a:noFill/>
        </a:ln>
      </c:spPr>
    </c:plotArea>
    <c:legend>
      <c:legendPos val="r"/>
      <c:legendEntry>
        <c:idx val="2"/>
        <c:delete val="1"/>
      </c:legendEntry>
      <c:layout>
        <c:manualLayout>
          <c:xMode val="edge"/>
          <c:yMode val="edge"/>
          <c:x val="3.4427703949267058E-2"/>
          <c:y val="0.83075839718397482"/>
          <c:w val="0.90560196980076524"/>
          <c:h val="0.127219987842461"/>
        </c:manualLayout>
      </c:layout>
      <c:spPr>
        <a:noFill/>
        <a:ln w="4515">
          <a:solidFill>
            <a:srgbClr val="000000"/>
          </a:solidFill>
          <a:prstDash val="solid"/>
        </a:ln>
      </c:spPr>
      <c:txPr>
        <a:bodyPr/>
        <a:lstStyle/>
        <a:p>
          <a:pPr>
            <a:defRPr sz="1564" b="1" i="0" u="none" strike="noStrike" baseline="0">
              <a:solidFill>
                <a:srgbClr val="000000"/>
              </a:solidFill>
              <a:latin typeface="Times New Roman"/>
              <a:ea typeface="Times New Roman"/>
              <a:cs typeface="Times New Roman"/>
            </a:defRPr>
          </a:pPr>
          <a:endParaRPr lang="ru-RU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1706" b="1" i="0" u="none" strike="noStrike" baseline="0">
          <a:solidFill>
            <a:srgbClr val="000000"/>
          </a:solidFill>
          <a:latin typeface="Times New Roman"/>
          <a:ea typeface="Times New Roman"/>
          <a:cs typeface="Times New Roman"/>
        </a:defRPr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hPercent val="90"/>
      <c:depthPercent val="100"/>
      <c:rAngAx val="1"/>
    </c:view3D>
    <c:floor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</c:floor>
    <c:sideWall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sideWall>
    <c:backWall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1.3677811550151976E-2"/>
          <c:y val="2.0785219399538105E-2"/>
          <c:w val="0.69756838905775054"/>
          <c:h val="0.8498845265588918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Количество получателей</c:v>
                </c:pt>
              </c:strCache>
            </c:strRef>
          </c:tx>
          <c:spPr>
            <a:solidFill>
              <a:srgbClr val="008000"/>
            </a:solidFill>
            <a:ln w="16035">
              <a:solidFill>
                <a:srgbClr val="000000"/>
              </a:solidFill>
              <a:prstDash val="solid"/>
            </a:ln>
          </c:spPr>
          <c:dLbls>
            <c:spPr>
              <a:noFill/>
              <a:ln w="3207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2399" b="1" i="0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Sheet1!$B$1:$G$1</c:f>
              <c:numCache>
                <c:formatCode>General</c:formatCode>
                <c:ptCount val="6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4541</c:v>
                </c:pt>
                <c:pt idx="1">
                  <c:v>4578</c:v>
                </c:pt>
                <c:pt idx="2">
                  <c:v>4849</c:v>
                </c:pt>
                <c:pt idx="3">
                  <c:v>4922</c:v>
                </c:pt>
                <c:pt idx="4">
                  <c:v>4925</c:v>
                </c:pt>
                <c:pt idx="5">
                  <c:v>5061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Количество обращений</c:v>
                </c:pt>
              </c:strCache>
            </c:strRef>
          </c:tx>
          <c:spPr>
            <a:solidFill>
              <a:srgbClr val="FFFF00"/>
            </a:solidFill>
            <a:ln w="16035">
              <a:solidFill>
                <a:srgbClr val="000000"/>
              </a:solidFill>
              <a:prstDash val="solid"/>
            </a:ln>
          </c:spPr>
          <c:dLbls>
            <c:spPr>
              <a:noFill/>
              <a:ln w="3207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2399" b="1" i="0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Sheet1!$B$1:$G$1</c:f>
              <c:numCache>
                <c:formatCode>General</c:formatCode>
                <c:ptCount val="6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</c:numCache>
            </c:numRef>
          </c:cat>
          <c:val>
            <c:numRef>
              <c:f>Sheet1!$B$3:$G$3</c:f>
              <c:numCache>
                <c:formatCode>General</c:formatCode>
                <c:ptCount val="6"/>
                <c:pt idx="0">
                  <c:v>18373</c:v>
                </c:pt>
                <c:pt idx="1">
                  <c:v>18322</c:v>
                </c:pt>
                <c:pt idx="2">
                  <c:v>14139</c:v>
                </c:pt>
                <c:pt idx="3">
                  <c:v>14436</c:v>
                </c:pt>
                <c:pt idx="4">
                  <c:v>14712</c:v>
                </c:pt>
                <c:pt idx="5">
                  <c:v>12824</c:v>
                </c:pt>
              </c:numCache>
            </c:numRef>
          </c:val>
        </c:ser>
        <c:dLbls>
          <c:showVal val="1"/>
        </c:dLbls>
        <c:gapDepth val="0"/>
        <c:shape val="box"/>
        <c:axId val="85158144"/>
        <c:axId val="85168128"/>
        <c:axId val="0"/>
      </c:bar3DChart>
      <c:catAx>
        <c:axId val="85158144"/>
        <c:scaling>
          <c:orientation val="minMax"/>
        </c:scaling>
        <c:axPos val="b"/>
        <c:numFmt formatCode="General" sourceLinked="1"/>
        <c:tickLblPos val="low"/>
        <c:spPr>
          <a:ln w="4009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2399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85168128"/>
        <c:crosses val="autoZero"/>
        <c:auto val="1"/>
        <c:lblAlgn val="ctr"/>
        <c:lblOffset val="100"/>
        <c:tickLblSkip val="1"/>
        <c:tickMarkSkip val="1"/>
      </c:catAx>
      <c:valAx>
        <c:axId val="85168128"/>
        <c:scaling>
          <c:orientation val="minMax"/>
        </c:scaling>
        <c:delete val="1"/>
        <c:axPos val="l"/>
        <c:majorGridlines>
          <c:spPr>
            <a:ln w="4009">
              <a:solidFill>
                <a:srgbClr val="000000"/>
              </a:solidFill>
              <a:prstDash val="solid"/>
            </a:ln>
          </c:spPr>
        </c:majorGridlines>
        <c:numFmt formatCode="General" sourceLinked="1"/>
        <c:tickLblPos val="nextTo"/>
        <c:crossAx val="85158144"/>
        <c:crosses val="autoZero"/>
        <c:crossBetween val="between"/>
      </c:valAx>
      <c:spPr>
        <a:noFill/>
        <a:ln w="32070">
          <a:noFill/>
        </a:ln>
      </c:spPr>
    </c:plotArea>
    <c:legend>
      <c:legendPos val="r"/>
      <c:layout>
        <c:manualLayout>
          <c:xMode val="edge"/>
          <c:yMode val="edge"/>
          <c:x val="0.72939995566453453"/>
          <c:y val="0.30276987219104123"/>
          <c:w val="0.26595744680851063"/>
          <c:h val="0.29330254041570436"/>
        </c:manualLayout>
      </c:layout>
      <c:spPr>
        <a:noFill/>
        <a:ln w="4009">
          <a:solidFill>
            <a:srgbClr val="000000"/>
          </a:solidFill>
          <a:prstDash val="solid"/>
        </a:ln>
      </c:spPr>
      <c:txPr>
        <a:bodyPr/>
        <a:lstStyle/>
        <a:p>
          <a:pPr>
            <a:defRPr sz="2203" b="1" i="0" u="none" strike="noStrike" baseline="0">
              <a:solidFill>
                <a:srgbClr val="000000"/>
              </a:solidFill>
              <a:latin typeface="Times New Roman"/>
              <a:ea typeface="Times New Roman"/>
              <a:cs typeface="Times New Roman"/>
            </a:defRPr>
          </a:pPr>
          <a:endParaRPr lang="ru-RU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2399" b="1" i="0" u="none" strike="noStrike" baseline="0">
          <a:solidFill>
            <a:srgbClr val="000000"/>
          </a:solidFill>
          <a:latin typeface="Times New Roman"/>
          <a:ea typeface="Times New Roman"/>
          <a:cs typeface="Times New Roman"/>
        </a:defRPr>
      </a:pPr>
      <a:endParaRPr lang="ru-RU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hPercent val="85"/>
      <c:depthPercent val="100"/>
      <c:rAngAx val="1"/>
    </c:view3D>
    <c:floor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</c:floor>
    <c:sideWall>
      <c:spPr>
        <a:noFill/>
        <a:ln w="3175">
          <a:solidFill>
            <a:srgbClr val="000000"/>
          </a:solidFill>
          <a:prstDash val="solid"/>
        </a:ln>
      </c:spPr>
    </c:sideWall>
    <c:backWall>
      <c:spPr>
        <a:noFill/>
        <a:ln w="3175">
          <a:solidFill>
            <a:srgbClr val="00000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2.7716245713964523E-2"/>
          <c:y val="0"/>
          <c:w val="0.78393732082966372"/>
          <c:h val="0.86910994764397931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Сумма выплаченных пособий (в млн. руб.)</c:v>
                </c:pt>
              </c:strCache>
            </c:strRef>
          </c:tx>
          <c:spPr>
            <a:solidFill>
              <a:srgbClr val="FF00FF"/>
            </a:solidFill>
            <a:ln w="18058">
              <a:solidFill>
                <a:srgbClr val="000000"/>
              </a:solidFill>
              <a:prstDash val="solid"/>
            </a:ln>
          </c:spPr>
          <c:dLbls>
            <c:spPr>
              <a:noFill/>
              <a:ln w="36116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991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Sheet1!$C$1:$G$1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numCache>
            </c:numRef>
          </c:cat>
          <c:val>
            <c:numRef>
              <c:f>Sheet1!$C$2:$G$2</c:f>
              <c:numCache>
                <c:formatCode>General</c:formatCode>
                <c:ptCount val="5"/>
                <c:pt idx="0">
                  <c:v>113.7</c:v>
                </c:pt>
                <c:pt idx="1">
                  <c:v>120.47</c:v>
                </c:pt>
                <c:pt idx="2">
                  <c:v>132.76</c:v>
                </c:pt>
                <c:pt idx="3">
                  <c:v>137.52000000000001</c:v>
                </c:pt>
                <c:pt idx="4">
                  <c:v>152</c:v>
                </c:pt>
              </c:numCache>
            </c:numRef>
          </c:val>
        </c:ser>
        <c:dLbls>
          <c:showVal val="1"/>
        </c:dLbls>
        <c:shape val="box"/>
        <c:axId val="86876928"/>
        <c:axId val="86878464"/>
        <c:axId val="0"/>
      </c:bar3DChart>
      <c:catAx>
        <c:axId val="86876928"/>
        <c:scaling>
          <c:orientation val="minMax"/>
        </c:scaling>
        <c:axPos val="b"/>
        <c:numFmt formatCode="General" sourceLinked="1"/>
        <c:tickLblPos val="low"/>
        <c:spPr>
          <a:ln w="451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706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86878464"/>
        <c:crosses val="autoZero"/>
        <c:auto val="1"/>
        <c:lblAlgn val="ctr"/>
        <c:lblOffset val="100"/>
        <c:tickLblSkip val="1"/>
        <c:tickMarkSkip val="1"/>
      </c:catAx>
      <c:valAx>
        <c:axId val="86878464"/>
        <c:scaling>
          <c:orientation val="minMax"/>
        </c:scaling>
        <c:delete val="1"/>
        <c:axPos val="l"/>
        <c:majorGridlines>
          <c:spPr>
            <a:ln w="4515">
              <a:solidFill>
                <a:srgbClr val="000000"/>
              </a:solidFill>
              <a:prstDash val="solid"/>
            </a:ln>
          </c:spPr>
        </c:majorGridlines>
        <c:numFmt formatCode="General" sourceLinked="1"/>
        <c:tickLblPos val="nextTo"/>
        <c:crossAx val="86876928"/>
        <c:crosses val="autoZero"/>
        <c:crossBetween val="between"/>
      </c:valAx>
      <c:spPr>
        <a:noFill/>
        <a:ln w="36116">
          <a:noFill/>
        </a:ln>
      </c:spPr>
    </c:plotArea>
    <c:legend>
      <c:legendPos val="r"/>
      <c:layout>
        <c:manualLayout>
          <c:xMode val="edge"/>
          <c:yMode val="edge"/>
          <c:x val="0.7176271992280453"/>
          <c:y val="0.87763770384317474"/>
          <c:w val="0.27897781566768487"/>
          <c:h val="0.10597197763781263"/>
        </c:manualLayout>
      </c:layout>
      <c:spPr>
        <a:solidFill>
          <a:srgbClr val="FFFFFF"/>
        </a:solidFill>
        <a:ln w="4515">
          <a:solidFill>
            <a:srgbClr val="000000"/>
          </a:solidFill>
          <a:prstDash val="solid"/>
        </a:ln>
      </c:spPr>
      <c:txPr>
        <a:bodyPr/>
        <a:lstStyle/>
        <a:p>
          <a:pPr>
            <a:defRPr sz="1564" b="0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ru-RU"/>
        </a:p>
      </c:txPr>
    </c:legend>
    <c:plotVisOnly val="1"/>
    <c:dispBlanksAs val="gap"/>
  </c:chart>
  <c:spPr>
    <a:gradFill rotWithShape="0">
      <a:gsLst>
        <a:gs pos="0">
          <a:srgbClr val="000000">
            <a:gamma/>
            <a:shade val="46275"/>
            <a:invGamma/>
          </a:srgbClr>
        </a:gs>
        <a:gs pos="50000">
          <a:srgbClr val="FFFFFF"/>
        </a:gs>
        <a:gs pos="100000">
          <a:srgbClr val="000000">
            <a:gamma/>
            <a:shade val="46275"/>
            <a:invGamma/>
          </a:srgbClr>
        </a:gs>
      </a:gsLst>
      <a:lin ang="2700000" scaled="1"/>
    </a:gradFill>
    <a:ln w="9525" cap="flat" cmpd="sng" algn="ctr">
      <a:solidFill>
        <a:srgbClr val="78D6EA"/>
      </a:solidFill>
      <a:prstDash val="solid"/>
      <a:miter lim="800000"/>
      <a:headEnd type="none" w="med" len="med"/>
      <a:tailEnd type="none" w="med" len="med"/>
    </a:ln>
  </c:spPr>
  <c:txPr>
    <a:bodyPr/>
    <a:lstStyle/>
    <a:p>
      <a:pPr>
        <a:defRPr sz="1706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ru-RU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0.16977</cdr:x>
      <cdr:y>0.60648</cdr:y>
    </cdr:from>
    <cdr:to>
      <cdr:x>0.25148</cdr:x>
      <cdr:y>0.68916</cdr:y>
    </cdr:to>
    <cdr:sp macro="" textlink="">
      <cdr:nvSpPr>
        <cdr:cNvPr id="4" name="Скругленный прямоугольник 3"/>
        <cdr:cNvSpPr/>
      </cdr:nvSpPr>
      <cdr:spPr>
        <a:xfrm xmlns:a="http://schemas.openxmlformats.org/drawingml/2006/main">
          <a:off x="1484168" y="3668418"/>
          <a:ext cx="714380" cy="500066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bg1">
            <a:lumMod val="85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pPr algn="ctr"/>
          <a:r>
            <a:rPr lang="ru-RU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33,5%</a:t>
          </a:r>
          <a:endParaRPr lang="ru-RU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cdr:txBody>
    </cdr:sp>
  </cdr:relSizeAnchor>
  <cdr:relSizeAnchor xmlns:cdr="http://schemas.openxmlformats.org/drawingml/2006/chartDrawing">
    <cdr:from>
      <cdr:x>0.26782</cdr:x>
      <cdr:y>0.65373</cdr:y>
    </cdr:from>
    <cdr:to>
      <cdr:x>0.36588</cdr:x>
      <cdr:y>0.7364</cdr:y>
    </cdr:to>
    <cdr:sp macro="" textlink="">
      <cdr:nvSpPr>
        <cdr:cNvPr id="5" name="Скругленный прямоугольник 4"/>
        <cdr:cNvSpPr/>
      </cdr:nvSpPr>
      <cdr:spPr>
        <a:xfrm xmlns:a="http://schemas.openxmlformats.org/drawingml/2006/main">
          <a:off x="2341424" y="3954170"/>
          <a:ext cx="857256" cy="500066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bg1">
            <a:lumMod val="95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pPr algn="ctr"/>
          <a:r>
            <a:rPr lang="ru-RU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33,5%</a:t>
          </a:r>
          <a:endParaRPr lang="ru-RU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cdr:txBody>
    </cdr:sp>
  </cdr:relSizeAnchor>
  <cdr:relSizeAnchor xmlns:cdr="http://schemas.openxmlformats.org/drawingml/2006/chartDrawing">
    <cdr:from>
      <cdr:x>0.37405</cdr:x>
      <cdr:y>0.55924</cdr:y>
    </cdr:from>
    <cdr:to>
      <cdr:x>0.47211</cdr:x>
      <cdr:y>0.64191</cdr:y>
    </cdr:to>
    <cdr:sp macro="" textlink="">
      <cdr:nvSpPr>
        <cdr:cNvPr id="6" name="Скругленный прямоугольник 5"/>
        <cdr:cNvSpPr/>
      </cdr:nvSpPr>
      <cdr:spPr>
        <a:xfrm xmlns:a="http://schemas.openxmlformats.org/drawingml/2006/main">
          <a:off x="3270118" y="3382666"/>
          <a:ext cx="857256" cy="500066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bg1">
            <a:lumMod val="95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pPr algn="ctr"/>
          <a:r>
            <a:rPr lang="ru-RU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34,7%</a:t>
          </a:r>
          <a:endParaRPr lang="ru-RU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cdr:txBody>
    </cdr:sp>
  </cdr:relSizeAnchor>
  <cdr:relSizeAnchor xmlns:cdr="http://schemas.openxmlformats.org/drawingml/2006/chartDrawing">
    <cdr:from>
      <cdr:x>0.48845</cdr:x>
      <cdr:y>0.65373</cdr:y>
    </cdr:from>
    <cdr:to>
      <cdr:x>0.60285</cdr:x>
      <cdr:y>0.7364</cdr:y>
    </cdr:to>
    <cdr:sp macro="" textlink="">
      <cdr:nvSpPr>
        <cdr:cNvPr id="7" name="Скругленный прямоугольник 6"/>
        <cdr:cNvSpPr/>
      </cdr:nvSpPr>
      <cdr:spPr>
        <a:xfrm xmlns:a="http://schemas.openxmlformats.org/drawingml/2006/main">
          <a:off x="4270250" y="3954170"/>
          <a:ext cx="1000132" cy="500066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bg1">
            <a:lumMod val="95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pPr algn="ctr"/>
          <a:r>
            <a:rPr lang="ru-RU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34,8%</a:t>
          </a:r>
          <a:endParaRPr lang="ru-RU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cdr:txBody>
    </cdr:sp>
  </cdr:relSizeAnchor>
  <cdr:relSizeAnchor xmlns:cdr="http://schemas.openxmlformats.org/drawingml/2006/chartDrawing">
    <cdr:from>
      <cdr:x>0.58651</cdr:x>
      <cdr:y>0.54743</cdr:y>
    </cdr:from>
    <cdr:to>
      <cdr:x>0.70091</cdr:x>
      <cdr:y>0.64191</cdr:y>
    </cdr:to>
    <cdr:sp macro="" textlink="">
      <cdr:nvSpPr>
        <cdr:cNvPr id="8" name="Скругленный прямоугольник 7"/>
        <cdr:cNvSpPr/>
      </cdr:nvSpPr>
      <cdr:spPr>
        <a:xfrm xmlns:a="http://schemas.openxmlformats.org/drawingml/2006/main">
          <a:off x="5127506" y="3311228"/>
          <a:ext cx="1000132" cy="571504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bg1">
            <a:lumMod val="85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pPr algn="ctr"/>
          <a:r>
            <a:rPr lang="ru-RU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36,8%</a:t>
          </a:r>
          <a:endParaRPr lang="ru-RU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cdr:txBody>
    </cdr:sp>
  </cdr:relSizeAnchor>
  <cdr:relSizeAnchor xmlns:cdr="http://schemas.openxmlformats.org/drawingml/2006/chartDrawing">
    <cdr:from>
      <cdr:x>0.69274</cdr:x>
      <cdr:y>0.66554</cdr:y>
    </cdr:from>
    <cdr:to>
      <cdr:x>0.79897</cdr:x>
      <cdr:y>0.74821</cdr:y>
    </cdr:to>
    <cdr:sp macro="" textlink="">
      <cdr:nvSpPr>
        <cdr:cNvPr id="9" name="Скругленный прямоугольник 8"/>
        <cdr:cNvSpPr/>
      </cdr:nvSpPr>
      <cdr:spPr>
        <a:xfrm xmlns:a="http://schemas.openxmlformats.org/drawingml/2006/main">
          <a:off x="6056200" y="4025608"/>
          <a:ext cx="928694" cy="500066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bg1">
            <a:lumMod val="95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pPr algn="ctr"/>
          <a:r>
            <a:rPr lang="ru-RU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38%</a:t>
          </a:r>
          <a:endParaRPr lang="ru-RU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0.56022</cdr:x>
      <cdr:y>0.78839</cdr:y>
    </cdr:from>
    <cdr:to>
      <cdr:x>0.68645</cdr:x>
      <cdr:y>0.86718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4953248" y="4883245"/>
          <a:ext cx="1116124" cy="488015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120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  <a:cs typeface="Times New Roman" panose="02020603050405020304" pitchFamily="18" charset="0"/>
            </a:rPr>
            <a:t>2-3 обращения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CAE483-B740-4F37-9517-47D535059389}" type="datetimeFigureOut">
              <a:rPr lang="ru-RU" smtClean="0"/>
              <a:pPr/>
              <a:t>10.02.2016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D87ED3-678B-434B-B20A-08F21DFA0C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005582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9F51C7-B0F4-49C1-9035-DB8F1E52F60D}" type="datetimeFigureOut">
              <a:rPr lang="ru-RU" smtClean="0"/>
              <a:t>10.02.2016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B0BE9-2D7D-4D29-874B-C4CF4822C45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B0BE9-2D7D-4D29-874B-C4CF4822C452}" type="slidenum">
              <a:rPr lang="ru-RU" smtClean="0"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CB73C149-CB79-4059-8607-0E5EA78C9EFE}" type="datetimeFigureOut">
              <a:rPr lang="ru-RU" smtClean="0"/>
              <a:pPr/>
              <a:t>10.02.2016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1907DF39-8258-4D1A-A2C1-ADFB9D7C3B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3C149-CB79-4059-8607-0E5EA78C9EFE}" type="datetimeFigureOut">
              <a:rPr lang="ru-RU" smtClean="0"/>
              <a:pPr/>
              <a:t>10.02.2016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7DF39-8258-4D1A-A2C1-ADFB9D7C3B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3C149-CB79-4059-8607-0E5EA78C9EFE}" type="datetimeFigureOut">
              <a:rPr lang="ru-RU" smtClean="0"/>
              <a:pPr/>
              <a:t>10.02.2016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7DF39-8258-4D1A-A2C1-ADFB9D7C3B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3C149-CB79-4059-8607-0E5EA78C9EFE}" type="datetimeFigureOut">
              <a:rPr lang="ru-RU" smtClean="0"/>
              <a:pPr/>
              <a:t>10.02.2016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907DF39-8258-4D1A-A2C1-ADFB9D7C3B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3C149-CB79-4059-8607-0E5EA78C9EFE}" type="datetimeFigureOut">
              <a:rPr lang="ru-RU" smtClean="0"/>
              <a:pPr/>
              <a:t>10.02.2016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907DF39-8258-4D1A-A2C1-ADFB9D7C3B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3C149-CB79-4059-8607-0E5EA78C9EFE}" type="datetimeFigureOut">
              <a:rPr lang="ru-RU" smtClean="0"/>
              <a:pPr/>
              <a:t>10.02.2016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7DF39-8258-4D1A-A2C1-ADFB9D7C3B0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3C149-CB79-4059-8607-0E5EA78C9EFE}" type="datetimeFigureOut">
              <a:rPr lang="ru-RU" smtClean="0"/>
              <a:pPr/>
              <a:t>10.02.2016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7DF39-8258-4D1A-A2C1-ADFB9D7C3B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3C149-CB79-4059-8607-0E5EA78C9EFE}" type="datetimeFigureOut">
              <a:rPr lang="ru-RU" smtClean="0"/>
              <a:pPr/>
              <a:t>10.02.2016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1907DF39-8258-4D1A-A2C1-ADFB9D7C3B0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3C149-CB79-4059-8607-0E5EA78C9EFE}" type="datetimeFigureOut">
              <a:rPr lang="ru-RU" smtClean="0"/>
              <a:pPr/>
              <a:t>10.02.2016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7DF39-8258-4D1A-A2C1-ADFB9D7C3B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3C149-CB79-4059-8607-0E5EA78C9EFE}" type="datetimeFigureOut">
              <a:rPr lang="ru-RU" smtClean="0"/>
              <a:pPr/>
              <a:t>10.02.2016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7DF39-8258-4D1A-A2C1-ADFB9D7C3B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3C149-CB79-4059-8607-0E5EA78C9EFE}" type="datetimeFigureOut">
              <a:rPr lang="ru-RU" smtClean="0"/>
              <a:pPr/>
              <a:t>10.02.2016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7DF39-8258-4D1A-A2C1-ADFB9D7C3B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3C149-CB79-4059-8607-0E5EA78C9EFE}" type="datetimeFigureOut">
              <a:rPr lang="ru-RU" smtClean="0"/>
              <a:pPr/>
              <a:t>10.02.2016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7DF39-8258-4D1A-A2C1-ADFB9D7C3B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3C149-CB79-4059-8607-0E5EA78C9EFE}" type="datetimeFigureOut">
              <a:rPr lang="ru-RU" smtClean="0"/>
              <a:pPr/>
              <a:t>10.02.2016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7DF39-8258-4D1A-A2C1-ADFB9D7C3B0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3C149-CB79-4059-8607-0E5EA78C9EFE}" type="datetimeFigureOut">
              <a:rPr lang="ru-RU" smtClean="0"/>
              <a:pPr/>
              <a:t>10.02.2016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7DF39-8258-4D1A-A2C1-ADFB9D7C3B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3C149-CB79-4059-8607-0E5EA78C9EFE}" type="datetimeFigureOut">
              <a:rPr lang="ru-RU" smtClean="0"/>
              <a:pPr/>
              <a:t>10.02.2016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7DF39-8258-4D1A-A2C1-ADFB9D7C3B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3C149-CB79-4059-8607-0E5EA78C9EFE}" type="datetimeFigureOut">
              <a:rPr lang="ru-RU" smtClean="0"/>
              <a:pPr/>
              <a:t>10.02.2016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7DF39-8258-4D1A-A2C1-ADFB9D7C3B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3C149-CB79-4059-8607-0E5EA78C9EFE}" type="datetimeFigureOut">
              <a:rPr lang="ru-RU" smtClean="0"/>
              <a:pPr/>
              <a:t>10.02.2016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7DF39-8258-4D1A-A2C1-ADFB9D7C3B0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3C149-CB79-4059-8607-0E5EA78C9EFE}" type="datetimeFigureOut">
              <a:rPr lang="ru-RU" smtClean="0"/>
              <a:pPr/>
              <a:t>10.02.2016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7DF39-8258-4D1A-A2C1-ADFB9D7C3B0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3C149-CB79-4059-8607-0E5EA78C9EFE}" type="datetimeFigureOut">
              <a:rPr lang="ru-RU" smtClean="0"/>
              <a:pPr/>
              <a:t>10.02.2016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7DF39-8258-4D1A-A2C1-ADFB9D7C3B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3C149-CB79-4059-8607-0E5EA78C9EFE}" type="datetimeFigureOut">
              <a:rPr lang="ru-RU" smtClean="0"/>
              <a:pPr/>
              <a:t>10.02.2016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7DF39-8258-4D1A-A2C1-ADFB9D7C3B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CB73C149-CB79-4059-8607-0E5EA78C9EFE}" type="datetimeFigureOut">
              <a:rPr lang="ru-RU" smtClean="0"/>
              <a:pPr/>
              <a:t>10.02.2016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1907DF39-8258-4D1A-A2C1-ADFB9D7C3B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CB73C149-CB79-4059-8607-0E5EA78C9EFE}" type="datetimeFigureOut">
              <a:rPr lang="ru-RU" smtClean="0"/>
              <a:pPr/>
              <a:t>10.02.2016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1907DF39-8258-4D1A-A2C1-ADFB9D7C3B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CB73C149-CB79-4059-8607-0E5EA78C9EFE}" type="datetimeFigureOut">
              <a:rPr lang="ru-RU" smtClean="0"/>
              <a:pPr/>
              <a:t>10.02.2016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1907DF39-8258-4D1A-A2C1-ADFB9D7C3B0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B73C149-CB79-4059-8607-0E5EA78C9EFE}" type="datetimeFigureOut">
              <a:rPr lang="ru-RU" smtClean="0"/>
              <a:pPr/>
              <a:t>10.02.2016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907DF39-8258-4D1A-A2C1-ADFB9D7C3B0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899592" y="764704"/>
            <a:ext cx="7344816" cy="5400600"/>
          </a:xfrm>
          <a:solidFill>
            <a:srgbClr val="00B05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Территориальный центр социальной защиты населения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итоги  работы  </a:t>
            </a:r>
            <a:br>
              <a:rPr lang="ru-RU" sz="5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 2015  год.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1" y="908720"/>
            <a:ext cx="1013073" cy="946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18075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5" y="476672"/>
            <a:ext cx="8712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</a:rPr>
              <a:t>ПРОЖИТОЧНЫЙ МИНИМУМ ДЛЯ ПОЛУЧАТЕЛЕЙ РЕГИОНАЛЬНОЙ</a:t>
            </a:r>
          </a:p>
          <a:p>
            <a:pPr algn="ctr"/>
            <a:r>
              <a:rPr lang="ru-RU" b="1" i="1" dirty="0" smtClean="0">
                <a:solidFill>
                  <a:srgbClr val="002060"/>
                </a:solidFill>
              </a:rPr>
              <a:t> СОЦИАЛЬНОЙ ДОПЛАТЫ К ПЕНСИИ</a:t>
            </a:r>
            <a:endParaRPr lang="ru-RU" b="1" i="1" dirty="0">
              <a:solidFill>
                <a:srgbClr val="00206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5314034"/>
              </p:ext>
            </p:extLst>
          </p:nvPr>
        </p:nvGraphicFramePr>
        <p:xfrm>
          <a:off x="755576" y="1412776"/>
          <a:ext cx="2448272" cy="40508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8272"/>
              </a:tblGrid>
              <a:tr h="578693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ГОД</a:t>
                      </a:r>
                      <a:endParaRPr lang="ru-RU" dirty="0"/>
                    </a:p>
                  </a:txBody>
                  <a:tcPr/>
                </a:tc>
              </a:tr>
              <a:tr h="578693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/>
                        <a:t>2010</a:t>
                      </a:r>
                      <a:endParaRPr lang="ru-RU" b="1" i="1" dirty="0"/>
                    </a:p>
                  </a:txBody>
                  <a:tcPr/>
                </a:tc>
              </a:tr>
              <a:tr h="578693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/>
                        <a:t>2011</a:t>
                      </a:r>
                      <a:endParaRPr lang="ru-RU" b="1" i="1" dirty="0"/>
                    </a:p>
                  </a:txBody>
                  <a:tcPr/>
                </a:tc>
              </a:tr>
              <a:tr h="578693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/>
                        <a:t>2012</a:t>
                      </a:r>
                      <a:endParaRPr lang="ru-RU" b="1" i="1" dirty="0"/>
                    </a:p>
                  </a:txBody>
                  <a:tcPr/>
                </a:tc>
              </a:tr>
              <a:tr h="578693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/>
                        <a:t>2013</a:t>
                      </a:r>
                      <a:endParaRPr lang="ru-RU" b="1" i="1" dirty="0"/>
                    </a:p>
                  </a:txBody>
                  <a:tcPr/>
                </a:tc>
              </a:tr>
              <a:tr h="578693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/>
                        <a:t>2014</a:t>
                      </a:r>
                      <a:endParaRPr lang="ru-RU" b="1" i="1" dirty="0"/>
                    </a:p>
                  </a:txBody>
                  <a:tcPr/>
                </a:tc>
              </a:tr>
              <a:tr h="578693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/>
                        <a:t>2015</a:t>
                      </a:r>
                      <a:endParaRPr lang="ru-RU" b="1" i="1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31950647"/>
              </p:ext>
            </p:extLst>
          </p:nvPr>
        </p:nvGraphicFramePr>
        <p:xfrm>
          <a:off x="3419872" y="1412776"/>
          <a:ext cx="2376264" cy="40324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6264"/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Размер ПМ</a:t>
                      </a:r>
                      <a:endParaRPr lang="ru-RU" dirty="0"/>
                    </a:p>
                  </a:txBody>
                  <a:tcPr/>
                </a:tc>
              </a:tr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/>
                        <a:t>5435</a:t>
                      </a:r>
                      <a:endParaRPr lang="ru-RU" b="1" i="1" dirty="0"/>
                    </a:p>
                  </a:txBody>
                  <a:tcPr/>
                </a:tc>
              </a:tr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/>
                        <a:t>5909</a:t>
                      </a:r>
                      <a:endParaRPr lang="ru-RU" b="1" i="1" dirty="0"/>
                    </a:p>
                  </a:txBody>
                  <a:tcPr/>
                </a:tc>
              </a:tr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/>
                        <a:t>6616</a:t>
                      </a:r>
                      <a:endParaRPr lang="ru-RU" b="1" i="1" dirty="0"/>
                    </a:p>
                  </a:txBody>
                  <a:tcPr/>
                </a:tc>
              </a:tr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/>
                        <a:t>6986</a:t>
                      </a:r>
                      <a:endParaRPr lang="ru-RU" b="1" i="1" dirty="0"/>
                    </a:p>
                  </a:txBody>
                  <a:tcPr/>
                </a:tc>
              </a:tr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/>
                        <a:t>7798</a:t>
                      </a:r>
                      <a:endParaRPr lang="ru-RU" b="1" i="1" dirty="0"/>
                    </a:p>
                  </a:txBody>
                  <a:tcPr/>
                </a:tc>
              </a:tr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/>
                        <a:t>9078</a:t>
                      </a:r>
                      <a:endParaRPr lang="ru-RU" b="1" i="1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57728542"/>
              </p:ext>
            </p:extLst>
          </p:nvPr>
        </p:nvGraphicFramePr>
        <p:xfrm>
          <a:off x="6012160" y="1412776"/>
          <a:ext cx="2520280" cy="40297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280"/>
              </a:tblGrid>
              <a:tr h="58968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Кол-во получателей</a:t>
                      </a:r>
                      <a:endParaRPr lang="ru-RU" dirty="0"/>
                    </a:p>
                  </a:txBody>
                  <a:tcPr/>
                </a:tc>
              </a:tr>
              <a:tr h="573339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/>
                        <a:t>686</a:t>
                      </a:r>
                      <a:endParaRPr lang="ru-RU" b="1" i="1" dirty="0"/>
                    </a:p>
                  </a:txBody>
                  <a:tcPr/>
                </a:tc>
              </a:tr>
              <a:tr h="573339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/>
                        <a:t>640</a:t>
                      </a:r>
                      <a:endParaRPr lang="ru-RU" b="1" i="1" dirty="0"/>
                    </a:p>
                  </a:txBody>
                  <a:tcPr/>
                </a:tc>
              </a:tr>
              <a:tr h="573339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/>
                        <a:t>626</a:t>
                      </a:r>
                      <a:endParaRPr lang="ru-RU" b="1" i="1" dirty="0"/>
                    </a:p>
                  </a:txBody>
                  <a:tcPr/>
                </a:tc>
              </a:tr>
              <a:tr h="573339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/>
                        <a:t>556</a:t>
                      </a:r>
                      <a:endParaRPr lang="ru-RU" b="1" i="1" dirty="0"/>
                    </a:p>
                  </a:txBody>
                  <a:tcPr/>
                </a:tc>
              </a:tr>
              <a:tr h="573339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/>
                        <a:t>527</a:t>
                      </a:r>
                      <a:endParaRPr lang="ru-RU" b="1" i="1" dirty="0"/>
                    </a:p>
                  </a:txBody>
                  <a:tcPr/>
                </a:tc>
              </a:tr>
              <a:tr h="573339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/>
                        <a:t>586</a:t>
                      </a:r>
                      <a:endParaRPr lang="ru-RU" b="1" i="1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72325055"/>
              </p:ext>
            </p:extLst>
          </p:nvPr>
        </p:nvGraphicFramePr>
        <p:xfrm>
          <a:off x="755575" y="5733256"/>
          <a:ext cx="7776864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288"/>
                <a:gridCol w="2592288"/>
                <a:gridCol w="2592288"/>
              </a:tblGrid>
              <a:tr h="79208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67,0</a:t>
                      </a:r>
                      <a:endParaRPr lang="ru-RU" dirty="0"/>
                    </a:p>
                    <a:p>
                      <a:pPr algn="ctr"/>
                      <a:endParaRPr lang="ru-RU" dirty="0"/>
                    </a:p>
                    <a:p>
                      <a:pPr algn="ctr"/>
                      <a:r>
                        <a:rPr lang="ru-RU" dirty="0" smtClean="0"/>
                        <a:t>16,4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14,5</a:t>
                      </a:r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11,2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8" name="Прямая со стрелкой 7"/>
          <p:cNvCxnSpPr/>
          <p:nvPr/>
        </p:nvCxnSpPr>
        <p:spPr>
          <a:xfrm flipV="1">
            <a:off x="4139952" y="5805264"/>
            <a:ext cx="216024" cy="288032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6732240" y="5805264"/>
            <a:ext cx="288032" cy="252028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4071934" y="6357958"/>
            <a:ext cx="216024" cy="288032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6572264" y="6286520"/>
            <a:ext cx="216024" cy="288032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849805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260648"/>
            <a:ext cx="8784976" cy="562074"/>
          </a:xfrm>
        </p:spPr>
        <p:txBody>
          <a:bodyPr>
            <a:prstTxWarp prst="textWave1">
              <a:avLst/>
            </a:prstTxWarp>
            <a:norm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</a:rPr>
              <a:t>Количество выданных сертификатов</a:t>
            </a:r>
            <a:endParaRPr lang="ru-RU" sz="2400" dirty="0">
              <a:solidFill>
                <a:srgbClr val="7030A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604098759"/>
              </p:ext>
            </p:extLst>
          </p:nvPr>
        </p:nvGraphicFramePr>
        <p:xfrm>
          <a:off x="323528" y="980728"/>
          <a:ext cx="8640960" cy="1132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160"/>
                <a:gridCol w="1440160"/>
                <a:gridCol w="1440160"/>
                <a:gridCol w="1440160"/>
                <a:gridCol w="1440160"/>
                <a:gridCol w="1440160"/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C00000"/>
                          </a:solidFill>
                        </a:rPr>
                        <a:t>Всего</a:t>
                      </a:r>
                      <a:endParaRPr lang="ru-RU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22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35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34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30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44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165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370840">
                <a:tc gridSpan="6">
                  <a:txBody>
                    <a:bodyPr/>
                    <a:lstStyle/>
                    <a:p>
                      <a:pPr algn="ctr"/>
                      <a:r>
                        <a:rPr lang="ru-RU" sz="2000" b="1" i="1" dirty="0" smtClean="0">
                          <a:solidFill>
                            <a:srgbClr val="7030A0"/>
                          </a:solidFill>
                        </a:rPr>
                        <a:t>РСК установлен в размере 150 000 рублей</a:t>
                      </a:r>
                      <a:endParaRPr lang="ru-RU" sz="2000" b="1" i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953819034"/>
              </p:ext>
            </p:extLst>
          </p:nvPr>
        </p:nvGraphicFramePr>
        <p:xfrm>
          <a:off x="35496" y="2852936"/>
          <a:ext cx="8605464" cy="1800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05464"/>
              </a:tblGrid>
              <a:tr h="1800200">
                <a:tc>
                  <a:txBody>
                    <a:bodyPr/>
                    <a:lstStyle/>
                    <a:p>
                      <a:pPr algn="ctr"/>
                      <a:r>
                        <a:rPr lang="ru-RU" b="1" baseline="0" dirty="0" smtClean="0"/>
                        <a:t>46 заявлений подано на предоставление единовременной выплаты (25 000 руб.):</a:t>
                      </a:r>
                    </a:p>
                    <a:p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20-присмотр и уход за детьми, посещающими образовательные организации</a:t>
                      </a:r>
                    </a:p>
                    <a:p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23-оплата занимаемой площади и ЖКУ</a:t>
                      </a:r>
                    </a:p>
                    <a:p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2-уплата налогов</a:t>
                      </a:r>
                    </a:p>
                    <a:p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1-страхование имущества семьи, жизни ребенка (детей)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089591200"/>
              </p:ext>
            </p:extLst>
          </p:nvPr>
        </p:nvGraphicFramePr>
        <p:xfrm>
          <a:off x="827584" y="4869160"/>
          <a:ext cx="8208912" cy="1584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08912"/>
              </a:tblGrid>
              <a:tr h="1584176"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41 заявление подано на распоряжение средствами (частью ср-в) РСК:</a:t>
                      </a:r>
                    </a:p>
                    <a:p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16-на улучшение жилищных условий</a:t>
                      </a:r>
                    </a:p>
                    <a:p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2-получение платных образовательных услуг</a:t>
                      </a:r>
                    </a:p>
                    <a:p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23-капитальный/текущий ремонт жилого помещения</a:t>
                      </a:r>
                    </a:p>
                    <a:p>
                      <a:pPr algn="ctr"/>
                      <a:endParaRPr lang="ru-RU" b="1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283788405"/>
              </p:ext>
            </p:extLst>
          </p:nvPr>
        </p:nvGraphicFramePr>
        <p:xfrm>
          <a:off x="323528" y="2132857"/>
          <a:ext cx="8640960" cy="504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40960"/>
              </a:tblGrid>
              <a:tr h="504055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Распорядились</a:t>
                      </a:r>
                      <a:r>
                        <a:rPr lang="ru-RU" b="1" baseline="0" dirty="0" smtClean="0"/>
                        <a:t> средствами РСК в 2015 году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40242518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260648"/>
            <a:ext cx="5616624" cy="646331"/>
          </a:xfrm>
          <a:prstGeom prst="rect">
            <a:avLst/>
          </a:prstGeom>
          <a:solidFill>
            <a:srgbClr val="92D050"/>
          </a:solidFill>
          <a:ln w="285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 fontAlgn="t"/>
            <a:r>
              <a:rPr lang="ru-RU" b="1" i="1" dirty="0">
                <a:solidFill>
                  <a:srgbClr val="C00000"/>
                </a:solidFill>
              </a:rPr>
              <a:t>Изменение величины прожиточного минимума </a:t>
            </a:r>
            <a:r>
              <a:rPr lang="ru-RU" b="1" i="1" dirty="0" smtClean="0">
                <a:solidFill>
                  <a:srgbClr val="C00000"/>
                </a:solidFill>
              </a:rPr>
              <a:t>для </a:t>
            </a:r>
            <a:r>
              <a:rPr lang="ru-RU" b="1" i="1" dirty="0">
                <a:solidFill>
                  <a:srgbClr val="C00000"/>
                </a:solidFill>
              </a:rPr>
              <a:t>расчета СДД в </a:t>
            </a:r>
            <a:r>
              <a:rPr lang="ru-RU" b="1" i="1" dirty="0" smtClean="0">
                <a:solidFill>
                  <a:srgbClr val="C00000"/>
                </a:solidFill>
              </a:rPr>
              <a:t>2015 </a:t>
            </a:r>
            <a:r>
              <a:rPr lang="ru-RU" b="1" i="1" dirty="0">
                <a:solidFill>
                  <a:srgbClr val="C00000"/>
                </a:solidFill>
              </a:rPr>
              <a:t>году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50945895"/>
              </p:ext>
            </p:extLst>
          </p:nvPr>
        </p:nvGraphicFramePr>
        <p:xfrm>
          <a:off x="179512" y="1124744"/>
          <a:ext cx="7632846" cy="33253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286"/>
                <a:gridCol w="1368152"/>
                <a:gridCol w="1152128"/>
                <a:gridCol w="1296144"/>
                <a:gridCol w="1224136"/>
              </a:tblGrid>
              <a:tr h="8313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квартал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7625" marB="476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II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квартал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III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квартал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IV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квартал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/>
                </a:tc>
              </a:tr>
              <a:tr h="831342">
                <a:tc>
                  <a:txBody>
                    <a:bodyPr/>
                    <a:lstStyle/>
                    <a:p>
                      <a:r>
                        <a:rPr lang="ru-RU" b="1" i="1" dirty="0" smtClean="0"/>
                        <a:t>Трудоспособное</a:t>
                      </a:r>
                      <a:r>
                        <a:rPr lang="ru-RU" b="1" i="1" baseline="0" dirty="0" smtClean="0"/>
                        <a:t> население</a:t>
                      </a:r>
                      <a:endParaRPr lang="ru-RU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i="1" dirty="0" smtClean="0"/>
                        <a:t>11544</a:t>
                      </a:r>
                      <a:endParaRPr lang="ru-RU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i="1" dirty="0" smtClean="0"/>
                        <a:t>11544</a:t>
                      </a:r>
                      <a:endParaRPr lang="ru-RU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i="1" dirty="0" smtClean="0"/>
                        <a:t>11544</a:t>
                      </a:r>
                      <a:endParaRPr lang="ru-RU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i="1" dirty="0" smtClean="0"/>
                        <a:t>12452</a:t>
                      </a:r>
                      <a:endParaRPr lang="ru-RU" b="1" i="1" dirty="0"/>
                    </a:p>
                  </a:txBody>
                  <a:tcPr/>
                </a:tc>
              </a:tr>
              <a:tr h="831342">
                <a:tc>
                  <a:txBody>
                    <a:bodyPr/>
                    <a:lstStyle/>
                    <a:p>
                      <a:r>
                        <a:rPr lang="ru-RU" b="1" i="1" dirty="0" smtClean="0"/>
                        <a:t>Пенсионеры</a:t>
                      </a:r>
                      <a:endParaRPr lang="ru-RU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i="1" dirty="0" smtClean="0"/>
                        <a:t>8898</a:t>
                      </a:r>
                      <a:endParaRPr lang="ru-RU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i="1" dirty="0" smtClean="0"/>
                        <a:t>8898</a:t>
                      </a:r>
                      <a:endParaRPr lang="ru-RU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i="1" dirty="0" smtClean="0"/>
                        <a:t>8898</a:t>
                      </a:r>
                      <a:endParaRPr lang="ru-RU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i="1" dirty="0" smtClean="0"/>
                        <a:t>9536</a:t>
                      </a:r>
                      <a:endParaRPr lang="ru-RU" b="1" i="1" dirty="0"/>
                    </a:p>
                  </a:txBody>
                  <a:tcPr/>
                </a:tc>
              </a:tr>
              <a:tr h="831342">
                <a:tc>
                  <a:txBody>
                    <a:bodyPr/>
                    <a:lstStyle/>
                    <a:p>
                      <a:r>
                        <a:rPr lang="ru-RU" b="1" i="1" dirty="0" smtClean="0"/>
                        <a:t>Дети</a:t>
                      </a:r>
                      <a:endParaRPr lang="ru-RU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i="1" dirty="0" smtClean="0"/>
                        <a:t>10524</a:t>
                      </a:r>
                      <a:endParaRPr lang="ru-RU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i="1" dirty="0" smtClean="0"/>
                        <a:t>10524</a:t>
                      </a:r>
                      <a:endParaRPr lang="ru-RU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i="1" dirty="0" smtClean="0"/>
                        <a:t>10524</a:t>
                      </a:r>
                      <a:endParaRPr lang="ru-RU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i="1" dirty="0" smtClean="0"/>
                        <a:t>11324</a:t>
                      </a:r>
                      <a:endParaRPr lang="ru-RU" b="1" i="1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42609785"/>
              </p:ext>
            </p:extLst>
          </p:nvPr>
        </p:nvGraphicFramePr>
        <p:xfrm>
          <a:off x="7812360" y="1124745"/>
          <a:ext cx="1224136" cy="33299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4136"/>
              </a:tblGrid>
              <a:tr h="8640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% увеличения ВПМ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/>
                </a:tc>
              </a:tr>
              <a:tr h="821452">
                <a:tc>
                  <a:txBody>
                    <a:bodyPr/>
                    <a:lstStyle/>
                    <a:p>
                      <a:r>
                        <a:rPr lang="ru-RU" b="1" i="1" dirty="0" smtClean="0"/>
                        <a:t>7,8</a:t>
                      </a:r>
                      <a:endParaRPr lang="ru-RU" b="1" i="1" dirty="0"/>
                    </a:p>
                  </a:txBody>
                  <a:tcPr/>
                </a:tc>
              </a:tr>
              <a:tr h="821452">
                <a:tc>
                  <a:txBody>
                    <a:bodyPr/>
                    <a:lstStyle/>
                    <a:p>
                      <a:r>
                        <a:rPr lang="ru-RU" b="1" i="1" dirty="0" smtClean="0"/>
                        <a:t>7,2</a:t>
                      </a:r>
                      <a:endParaRPr lang="ru-RU" b="1" i="1" dirty="0"/>
                    </a:p>
                  </a:txBody>
                  <a:tcPr/>
                </a:tc>
              </a:tr>
              <a:tr h="821452">
                <a:tc>
                  <a:txBody>
                    <a:bodyPr/>
                    <a:lstStyle/>
                    <a:p>
                      <a:r>
                        <a:rPr lang="ru-RU" b="1" i="1" dirty="0" smtClean="0"/>
                        <a:t>7,6</a:t>
                      </a:r>
                      <a:endParaRPr lang="ru-RU" b="1" i="1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95726360"/>
              </p:ext>
            </p:extLst>
          </p:nvPr>
        </p:nvGraphicFramePr>
        <p:xfrm>
          <a:off x="179512" y="5072074"/>
          <a:ext cx="8856984" cy="10715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288"/>
                <a:gridCol w="1368152"/>
                <a:gridCol w="1152128"/>
                <a:gridCol w="1296144"/>
                <a:gridCol w="1224136"/>
                <a:gridCol w="1224136"/>
              </a:tblGrid>
              <a:tr h="1071570">
                <a:tc>
                  <a:txBody>
                    <a:bodyPr/>
                    <a:lstStyle/>
                    <a:p>
                      <a:r>
                        <a:rPr lang="ru-RU" b="1" i="1" dirty="0" smtClean="0"/>
                        <a:t>Кол-во малоимущих</a:t>
                      </a:r>
                      <a:r>
                        <a:rPr lang="ru-RU" b="1" i="1" baseline="0" dirty="0" smtClean="0"/>
                        <a:t> семей</a:t>
                      </a:r>
                      <a:endParaRPr lang="ru-RU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i="1" dirty="0" smtClean="0"/>
                        <a:t>741</a:t>
                      </a:r>
                      <a:endParaRPr lang="ru-RU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i="1" dirty="0" smtClean="0"/>
                        <a:t>814</a:t>
                      </a:r>
                      <a:endParaRPr lang="ru-RU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i="1" dirty="0" smtClean="0"/>
                        <a:t>624</a:t>
                      </a:r>
                      <a:endParaRPr lang="ru-RU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i="1" dirty="0" smtClean="0"/>
                        <a:t>771</a:t>
                      </a:r>
                      <a:endParaRPr lang="ru-RU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i="1" dirty="0" smtClean="0"/>
                        <a:t>4</a:t>
                      </a:r>
                      <a:endParaRPr lang="ru-RU" b="1" i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065234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9572993"/>
              </p:ext>
            </p:extLst>
          </p:nvPr>
        </p:nvGraphicFramePr>
        <p:xfrm>
          <a:off x="230312" y="260648"/>
          <a:ext cx="8742407" cy="60486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87309283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5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46909271"/>
              </p:ext>
            </p:extLst>
          </p:nvPr>
        </p:nvGraphicFramePr>
        <p:xfrm>
          <a:off x="50800" y="115388"/>
          <a:ext cx="8841680" cy="61939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07504" y="4437112"/>
            <a:ext cx="1224136" cy="52009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4 </a:t>
            </a:r>
            <a:r>
              <a:rPr lang="ru-RU" sz="1400" b="1" dirty="0" smtClean="0">
                <a:solidFill>
                  <a:schemeClr val="tx1"/>
                </a:solidFill>
              </a:rPr>
              <a:t>обращения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4998633"/>
            <a:ext cx="12395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4</a:t>
            </a:r>
            <a:r>
              <a:rPr lang="ru-RU" sz="1400" b="1" dirty="0" smtClean="0">
                <a:solidFill>
                  <a:schemeClr val="tx1"/>
                </a:solidFill>
              </a:rPr>
              <a:t>обращения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95736" y="4437112"/>
            <a:ext cx="1224136" cy="48801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3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обращения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03848" y="4957208"/>
            <a:ext cx="1224136" cy="48801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3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обращения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139952" y="4437112"/>
            <a:ext cx="1224136" cy="48801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3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обращения</a:t>
            </a:r>
            <a:endParaRPr lang="ru-RU" sz="1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55460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0021170"/>
              </p:ext>
            </p:extLst>
          </p:nvPr>
        </p:nvGraphicFramePr>
        <p:xfrm>
          <a:off x="230312" y="167432"/>
          <a:ext cx="8539360" cy="55150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23644143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19138" y="274638"/>
            <a:ext cx="8424862" cy="777875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Передано в полицию дел по факту излишне выплаченных пособий и компенсаций</a:t>
            </a:r>
            <a:endParaRPr lang="ru-RU" sz="240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Лента лицом вниз 16"/>
          <p:cNvSpPr/>
          <p:nvPr/>
        </p:nvSpPr>
        <p:spPr>
          <a:xfrm>
            <a:off x="2693238" y="2600908"/>
            <a:ext cx="3608873" cy="1296144"/>
          </a:xfrm>
          <a:prstGeom prst="ribbon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2013- 55</a:t>
            </a:r>
          </a:p>
          <a:p>
            <a:pPr algn="ctr"/>
            <a:r>
              <a:rPr lang="ru-RU" sz="2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2014- 37</a:t>
            </a:r>
          </a:p>
          <a:p>
            <a:pPr algn="ctr"/>
            <a:r>
              <a:rPr lang="ru-RU" sz="2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2015- 16  </a:t>
            </a:r>
            <a:endParaRPr lang="ru-RU" sz="2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51520" y="2600908"/>
            <a:ext cx="2304256" cy="1116124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Субсидии</a:t>
            </a:r>
            <a:endParaRPr lang="ru-RU" sz="1600" b="1" dirty="0">
              <a:solidFill>
                <a:srgbClr val="C00000"/>
              </a:solidFill>
            </a:endParaRP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2013-12 </a:t>
            </a:r>
            <a:endParaRPr lang="ru-RU" sz="1600" dirty="0">
              <a:solidFill>
                <a:schemeClr val="tx1"/>
              </a:solidFill>
            </a:endParaRP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2014-5 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2015-4</a:t>
            </a:r>
            <a:endParaRPr lang="ru-RU" sz="1600" dirty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439572" y="2600908"/>
            <a:ext cx="2380899" cy="1116124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РЕДВ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2013-2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 2014-0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2015-1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220072" y="1124744"/>
            <a:ext cx="2808312" cy="1145496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МСП по ЖКУ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2013-</a:t>
            </a:r>
            <a:r>
              <a:rPr lang="en-US" sz="1600" dirty="0" smtClean="0">
                <a:solidFill>
                  <a:schemeClr val="tx1"/>
                </a:solidFill>
              </a:rPr>
              <a:t>1</a:t>
            </a:r>
            <a:r>
              <a:rPr lang="ru-RU" sz="1600" dirty="0" smtClean="0">
                <a:solidFill>
                  <a:schemeClr val="tx1"/>
                </a:solidFill>
              </a:rPr>
              <a:t>6 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 2014- 28 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2015- 9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043608" y="4227719"/>
            <a:ext cx="2945774" cy="1217727"/>
          </a:xfrm>
          <a:prstGeom prst="roundRect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РСДП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2013-16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 2014-4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2015- 1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83568" y="1124744"/>
            <a:ext cx="2808312" cy="1145496"/>
          </a:xfrm>
          <a:prstGeom prst="roundRect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ГСП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2013- 6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2014- 0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2015-0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5220072" y="4227719"/>
            <a:ext cx="2808312" cy="1145497"/>
          </a:xfrm>
          <a:prstGeom prst="roundRect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До 1,5 лет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2013-3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2014-0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2015- 1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5113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332656"/>
            <a:ext cx="7416824" cy="576064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Причины, повлиявшие на  возникновение переплаты: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 flipH="1">
            <a:off x="395536" y="1410710"/>
            <a:ext cx="6921444" cy="576064"/>
          </a:xfrm>
          <a:prstGeom prst="rect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Wingdings" pitchFamily="2" charset="2"/>
              <a:buChar char="v"/>
            </a:pPr>
            <a:r>
              <a:rPr lang="ru-RU" dirty="0">
                <a:solidFill>
                  <a:schemeClr val="tx1"/>
                </a:solidFill>
              </a:rPr>
              <a:t>у</a:t>
            </a:r>
            <a:r>
              <a:rPr lang="ru-RU" dirty="0" smtClean="0">
                <a:solidFill>
                  <a:schemeClr val="tx1"/>
                </a:solidFill>
              </a:rPr>
              <a:t>трата права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91680" y="2445734"/>
            <a:ext cx="6963401" cy="576064"/>
          </a:xfrm>
          <a:prstGeom prst="rect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Wingdings" pitchFamily="2" charset="2"/>
              <a:buChar char="v"/>
            </a:pPr>
            <a:r>
              <a:rPr lang="ru-RU" dirty="0">
                <a:solidFill>
                  <a:schemeClr val="tx1"/>
                </a:solidFill>
              </a:rPr>
              <a:t>и</a:t>
            </a:r>
            <a:r>
              <a:rPr lang="ru-RU" dirty="0" smtClean="0">
                <a:solidFill>
                  <a:schemeClr val="tx1"/>
                </a:solidFill>
              </a:rPr>
              <a:t>зменение состава семьи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4558" y="3529313"/>
            <a:ext cx="6963400" cy="576064"/>
          </a:xfrm>
          <a:prstGeom prst="rect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Wingdings" pitchFamily="2" charset="2"/>
              <a:buChar char="v"/>
            </a:pPr>
            <a:r>
              <a:rPr lang="ru-RU" dirty="0">
                <a:solidFill>
                  <a:schemeClr val="tx1"/>
                </a:solidFill>
              </a:rPr>
              <a:t>с</a:t>
            </a:r>
            <a:r>
              <a:rPr lang="ru-RU" dirty="0" smtClean="0">
                <a:solidFill>
                  <a:schemeClr val="tx1"/>
                </a:solidFill>
              </a:rPr>
              <a:t>окрытие доходов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84464" y="4612892"/>
            <a:ext cx="6963401" cy="576064"/>
          </a:xfrm>
          <a:prstGeom prst="rect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Wingdings" pitchFamily="2" charset="2"/>
              <a:buChar char="v"/>
            </a:pPr>
            <a:r>
              <a:rPr lang="ru-RU" dirty="0">
                <a:solidFill>
                  <a:schemeClr val="tx1"/>
                </a:solidFill>
              </a:rPr>
              <a:t>с</a:t>
            </a:r>
            <a:r>
              <a:rPr lang="ru-RU" dirty="0" smtClean="0">
                <a:solidFill>
                  <a:schemeClr val="tx1"/>
                </a:solidFill>
              </a:rPr>
              <a:t>мена места жительства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4327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79712" y="116632"/>
            <a:ext cx="4737947" cy="65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18249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09674" y="180524"/>
            <a:ext cx="8410798" cy="6488836"/>
          </a:xfrm>
        </p:spPr>
        <p:txBody>
          <a:bodyPr/>
          <a:lstStyle/>
          <a:p>
            <a:pPr marL="109728" indent="0">
              <a:buNone/>
            </a:pPr>
            <a:endParaRPr lang="ru-RU" dirty="0"/>
          </a:p>
        </p:txBody>
      </p:sp>
      <p:pic>
        <p:nvPicPr>
          <p:cNvPr id="4105" name="Picture 3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gray">
          <a:xfrm>
            <a:off x="535664" y="3046536"/>
            <a:ext cx="1079344" cy="1414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3435094" y="1054200"/>
            <a:ext cx="1610990" cy="873273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ЦЗН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5544864" y="1578943"/>
            <a:ext cx="2145181" cy="952500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Пенсионный фонд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Text Box 16"/>
          <p:cNvSpPr txBox="1">
            <a:spLocks noChangeArrowheads="1"/>
          </p:cNvSpPr>
          <p:nvPr/>
        </p:nvSpPr>
        <p:spPr bwMode="auto">
          <a:xfrm>
            <a:off x="6725662" y="4050148"/>
            <a:ext cx="1871662" cy="93662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Бюро МСЭ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Text Box 19"/>
          <p:cNvSpPr txBox="1">
            <a:spLocks noChangeArrowheads="1"/>
          </p:cNvSpPr>
          <p:nvPr/>
        </p:nvSpPr>
        <p:spPr bwMode="auto">
          <a:xfrm>
            <a:off x="4620357" y="5403384"/>
            <a:ext cx="2181944" cy="833178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Поставщики ЖКУ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Line 20"/>
          <p:cNvSpPr>
            <a:spLocks noChangeShapeType="1"/>
          </p:cNvSpPr>
          <p:nvPr/>
        </p:nvSpPr>
        <p:spPr bwMode="auto">
          <a:xfrm>
            <a:off x="1692796" y="3860924"/>
            <a:ext cx="1871662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Text Box 21"/>
          <p:cNvSpPr txBox="1">
            <a:spLocks noChangeArrowheads="1"/>
          </p:cNvSpPr>
          <p:nvPr/>
        </p:nvSpPr>
        <p:spPr bwMode="auto">
          <a:xfrm>
            <a:off x="1701395" y="3567348"/>
            <a:ext cx="1954565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Заявление, документы,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Line 22"/>
          <p:cNvSpPr>
            <a:spLocks noChangeShapeType="1"/>
          </p:cNvSpPr>
          <p:nvPr/>
        </p:nvSpPr>
        <p:spPr bwMode="auto">
          <a:xfrm flipH="1">
            <a:off x="1619771" y="4221286"/>
            <a:ext cx="1944687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Text Box 23"/>
          <p:cNvSpPr txBox="1">
            <a:spLocks noChangeArrowheads="1"/>
          </p:cNvSpPr>
          <p:nvPr/>
        </p:nvSpPr>
        <p:spPr bwMode="auto">
          <a:xfrm>
            <a:off x="1663640" y="3814843"/>
            <a:ext cx="1989945" cy="417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0000" tIns="46800" rIns="90000" bIns="4680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Назначение МСП или ГСП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Line 26"/>
          <p:cNvSpPr>
            <a:spLocks noChangeShapeType="1"/>
          </p:cNvSpPr>
          <p:nvPr/>
        </p:nvSpPr>
        <p:spPr bwMode="auto">
          <a:xfrm>
            <a:off x="4679983" y="4685319"/>
            <a:ext cx="387838" cy="513991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Line 27"/>
          <p:cNvSpPr>
            <a:spLocks noChangeShapeType="1"/>
          </p:cNvSpPr>
          <p:nvPr/>
        </p:nvSpPr>
        <p:spPr bwMode="auto">
          <a:xfrm flipH="1" flipV="1">
            <a:off x="4873902" y="4545203"/>
            <a:ext cx="670962" cy="756004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Line 30"/>
          <p:cNvSpPr>
            <a:spLocks noChangeShapeType="1"/>
          </p:cNvSpPr>
          <p:nvPr/>
        </p:nvSpPr>
        <p:spPr bwMode="auto">
          <a:xfrm flipH="1" flipV="1">
            <a:off x="4873902" y="4232522"/>
            <a:ext cx="1640130" cy="210504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Line 32"/>
          <p:cNvSpPr>
            <a:spLocks noChangeShapeType="1"/>
          </p:cNvSpPr>
          <p:nvPr/>
        </p:nvSpPr>
        <p:spPr bwMode="auto">
          <a:xfrm flipH="1">
            <a:off x="4658246" y="2801149"/>
            <a:ext cx="819150" cy="569913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" name="Line 34"/>
          <p:cNvSpPr>
            <a:spLocks noChangeShapeType="1"/>
          </p:cNvSpPr>
          <p:nvPr/>
        </p:nvSpPr>
        <p:spPr bwMode="auto">
          <a:xfrm flipH="1">
            <a:off x="4304232" y="2073926"/>
            <a:ext cx="207963" cy="108108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Text Box 37"/>
          <p:cNvSpPr txBox="1">
            <a:spLocks noChangeArrowheads="1"/>
          </p:cNvSpPr>
          <p:nvPr/>
        </p:nvSpPr>
        <p:spPr bwMode="auto">
          <a:xfrm>
            <a:off x="6758082" y="3062959"/>
            <a:ext cx="1406947" cy="463846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ЗАГС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" name="Line 38"/>
          <p:cNvSpPr>
            <a:spLocks noChangeShapeType="1"/>
          </p:cNvSpPr>
          <p:nvPr/>
        </p:nvSpPr>
        <p:spPr bwMode="auto">
          <a:xfrm flipH="1">
            <a:off x="4716983" y="3500561"/>
            <a:ext cx="1368425" cy="288925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8" name="Picture 46" descr="j033553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gray">
          <a:xfrm>
            <a:off x="3635895" y="3373338"/>
            <a:ext cx="1167623" cy="1252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 Box 48"/>
          <p:cNvSpPr txBox="1">
            <a:spLocks noChangeArrowheads="1"/>
          </p:cNvSpPr>
          <p:nvPr/>
        </p:nvSpPr>
        <p:spPr bwMode="auto">
          <a:xfrm>
            <a:off x="3616845" y="4105665"/>
            <a:ext cx="1115668" cy="463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0000" tIns="46800" rIns="90000" bIns="4680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 Одно окно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684733" y="1773361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253682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339752" y="188640"/>
            <a:ext cx="4464496" cy="1656184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dirty="0"/>
              <a:t> </a:t>
            </a:r>
          </a:p>
          <a:p>
            <a:pPr algn="ctr"/>
            <a:r>
              <a:rPr lang="ru-RU" sz="1600" b="1" dirty="0">
                <a:solidFill>
                  <a:schemeClr val="tx1"/>
                </a:solidFill>
                <a:latin typeface="Hortensia" pitchFamily="2" charset="0"/>
              </a:rPr>
              <a:t>Структура</a:t>
            </a:r>
            <a:endParaRPr lang="ru-RU" sz="1600" dirty="0">
              <a:solidFill>
                <a:schemeClr val="tx1"/>
              </a:solidFill>
              <a:latin typeface="Hortensia" pitchFamily="2" charset="0"/>
            </a:endParaRPr>
          </a:p>
          <a:p>
            <a:pPr algn="ctr"/>
            <a:r>
              <a:rPr lang="ru-RU" sz="1600" b="1" dirty="0">
                <a:solidFill>
                  <a:schemeClr val="tx1"/>
                </a:solidFill>
                <a:latin typeface="Hortensia" pitchFamily="2" charset="0"/>
              </a:rPr>
              <a:t>ТЦСЗН Государственного бюджетного учреждения Республики Коми </a:t>
            </a:r>
            <a:endParaRPr lang="ru-RU" sz="1600" b="1" dirty="0" smtClean="0">
              <a:solidFill>
                <a:schemeClr val="tx1"/>
              </a:solidFill>
              <a:latin typeface="Hortensia" pitchFamily="2" charset="0"/>
            </a:endParaRP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Hortensia" pitchFamily="2" charset="0"/>
              </a:rPr>
              <a:t>«</a:t>
            </a:r>
            <a:r>
              <a:rPr lang="ru-RU" sz="1600" b="1" dirty="0">
                <a:solidFill>
                  <a:schemeClr val="tx1"/>
                </a:solidFill>
                <a:latin typeface="Hortensia" pitchFamily="2" charset="0"/>
              </a:rPr>
              <a:t>Центр </a:t>
            </a:r>
            <a:r>
              <a:rPr lang="ru-RU" sz="1600" b="1" dirty="0" smtClean="0">
                <a:solidFill>
                  <a:schemeClr val="tx1"/>
                </a:solidFill>
                <a:latin typeface="Hortensia" pitchFamily="2" charset="0"/>
              </a:rPr>
              <a:t>  по </a:t>
            </a:r>
            <a:r>
              <a:rPr lang="ru-RU" sz="1600" b="1" dirty="0">
                <a:solidFill>
                  <a:schemeClr val="tx1"/>
                </a:solidFill>
                <a:latin typeface="Hortensia" pitchFamily="2" charset="0"/>
              </a:rPr>
              <a:t>предоставлению государственных услуг </a:t>
            </a:r>
            <a:r>
              <a:rPr lang="ru-RU" sz="1600" b="1" dirty="0" smtClean="0">
                <a:solidFill>
                  <a:schemeClr val="tx1"/>
                </a:solidFill>
                <a:latin typeface="Hortensia" pitchFamily="2" charset="0"/>
              </a:rPr>
              <a:t> в </a:t>
            </a:r>
            <a:r>
              <a:rPr lang="ru-RU" sz="1600" b="1" dirty="0">
                <a:solidFill>
                  <a:schemeClr val="tx1"/>
                </a:solidFill>
                <a:latin typeface="Hortensia" pitchFamily="2" charset="0"/>
              </a:rPr>
              <a:t>сфере социальной защиты </a:t>
            </a:r>
            <a:endParaRPr lang="ru-RU" sz="1600" b="1" dirty="0" smtClean="0">
              <a:solidFill>
                <a:schemeClr val="tx1"/>
              </a:solidFill>
              <a:latin typeface="Hortensia" pitchFamily="2" charset="0"/>
            </a:endParaRPr>
          </a:p>
          <a:p>
            <a:pPr algn="ctr"/>
            <a:r>
              <a:rPr lang="ru-RU" sz="1600" b="1" dirty="0">
                <a:solidFill>
                  <a:schemeClr val="tx1"/>
                </a:solidFill>
                <a:latin typeface="Hortensia" pitchFamily="2" charset="0"/>
              </a:rPr>
              <a:t> </a:t>
            </a:r>
            <a:r>
              <a:rPr lang="ru-RU" sz="1600" b="1" dirty="0" smtClean="0">
                <a:solidFill>
                  <a:schemeClr val="tx1"/>
                </a:solidFill>
                <a:latin typeface="Hortensia" pitchFamily="2" charset="0"/>
              </a:rPr>
              <a:t>       населения  Сысольского </a:t>
            </a:r>
            <a:r>
              <a:rPr lang="ru-RU" sz="1600" b="1" dirty="0">
                <a:solidFill>
                  <a:schemeClr val="tx1"/>
                </a:solidFill>
                <a:latin typeface="Hortensia" pitchFamily="2" charset="0"/>
              </a:rPr>
              <a:t>района» </a:t>
            </a:r>
            <a:endParaRPr lang="ru-RU" sz="1600" b="1" dirty="0" smtClean="0">
              <a:solidFill>
                <a:schemeClr val="tx1"/>
              </a:solidFill>
              <a:latin typeface="Hortensia" pitchFamily="2" charset="0"/>
            </a:endParaRPr>
          </a:p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1</a:t>
            </a:r>
            <a:r>
              <a:rPr lang="en-US" sz="1200" b="1" dirty="0">
                <a:solidFill>
                  <a:schemeClr val="tx1"/>
                </a:solidFill>
              </a:rPr>
              <a:t>6</a:t>
            </a:r>
            <a:r>
              <a:rPr lang="ru-RU" sz="1200" b="1" dirty="0" smtClean="0">
                <a:solidFill>
                  <a:schemeClr val="tx1"/>
                </a:solidFill>
              </a:rPr>
              <a:t>,</a:t>
            </a:r>
            <a:r>
              <a:rPr lang="en-US" sz="1200" b="1" dirty="0" smtClean="0">
                <a:solidFill>
                  <a:schemeClr val="tx1"/>
                </a:solidFill>
              </a:rPr>
              <a:t>0</a:t>
            </a:r>
            <a:r>
              <a:rPr lang="ru-RU" sz="1200" b="1" dirty="0" smtClean="0">
                <a:solidFill>
                  <a:schemeClr val="tx1"/>
                </a:solidFill>
              </a:rPr>
              <a:t> (шт. ед.)</a:t>
            </a:r>
          </a:p>
          <a:p>
            <a:pPr algn="ctr"/>
            <a:r>
              <a:rPr lang="ru-RU" sz="1600" b="1" dirty="0" smtClean="0"/>
              <a:t>                 </a:t>
            </a:r>
            <a:r>
              <a:rPr lang="ru-RU" sz="1200" b="1" dirty="0" smtClean="0"/>
              <a:t>   </a:t>
            </a:r>
            <a:r>
              <a:rPr lang="ru-RU" sz="1200" b="1" dirty="0">
                <a:solidFill>
                  <a:schemeClr val="tx1"/>
                </a:solidFill>
              </a:rPr>
              <a:t>	</a:t>
            </a:r>
            <a:r>
              <a:rPr lang="ru-RU" sz="1600" dirty="0"/>
              <a:t>	 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2311559"/>
            <a:ext cx="3888432" cy="1333465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Hortensia" pitchFamily="2" charset="0"/>
              </a:rPr>
              <a:t>Отдел</a:t>
            </a:r>
            <a:endParaRPr lang="ru-RU" sz="1600" dirty="0">
              <a:solidFill>
                <a:schemeClr val="tx1"/>
              </a:solidFill>
              <a:latin typeface="Hortensia" pitchFamily="2" charset="0"/>
            </a:endParaRPr>
          </a:p>
          <a:p>
            <a:pPr algn="ctr"/>
            <a:r>
              <a:rPr lang="ru-RU" sz="1600" b="1" dirty="0">
                <a:solidFill>
                  <a:schemeClr val="tx1"/>
                </a:solidFill>
                <a:latin typeface="Hortensia" pitchFamily="2" charset="0"/>
              </a:rPr>
              <a:t> жилищных субсидий и мер социальной поддержки         </a:t>
            </a:r>
            <a:endParaRPr lang="ru-RU" sz="1600" dirty="0">
              <a:solidFill>
                <a:schemeClr val="tx1"/>
              </a:solidFill>
              <a:latin typeface="Hortensia" pitchFamily="2" charset="0"/>
            </a:endParaRPr>
          </a:p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7,0 (шт. ед.)</a:t>
            </a:r>
          </a:p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716016" y="2324225"/>
            <a:ext cx="3528392" cy="1333465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Hortensia" pitchFamily="2" charset="0"/>
              </a:rPr>
              <a:t>Отдел</a:t>
            </a:r>
            <a:r>
              <a:rPr lang="ru-RU" sz="1600" b="1" dirty="0">
                <a:latin typeface="Hortensia" pitchFamily="2" charset="0"/>
              </a:rPr>
              <a:t> </a:t>
            </a:r>
            <a:endParaRPr lang="ru-RU" sz="1600" dirty="0">
              <a:solidFill>
                <a:schemeClr val="tx1"/>
              </a:solidFill>
              <a:latin typeface="Hortensia" pitchFamily="2" charset="0"/>
            </a:endParaRPr>
          </a:p>
          <a:p>
            <a:pPr algn="ctr"/>
            <a:r>
              <a:rPr lang="ru-RU" sz="1600" b="1" dirty="0">
                <a:solidFill>
                  <a:schemeClr val="tx1"/>
                </a:solidFill>
                <a:latin typeface="Hortensia" pitchFamily="2" charset="0"/>
              </a:rPr>
              <a:t>социальных выплат и адресной помощи</a:t>
            </a:r>
            <a:r>
              <a:rPr lang="ru-RU" sz="1600" dirty="0">
                <a:solidFill>
                  <a:schemeClr val="tx1"/>
                </a:solidFill>
                <a:latin typeface="Hortensia" pitchFamily="2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chemeClr val="tx1"/>
                </a:solidFill>
              </a:rPr>
              <a:t>8</a:t>
            </a:r>
            <a:r>
              <a:rPr lang="ru-RU" sz="1200" b="1" dirty="0" smtClean="0">
                <a:solidFill>
                  <a:schemeClr val="tx1"/>
                </a:solidFill>
              </a:rPr>
              <a:t>,0 (шт. ед.)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982347" y="3927579"/>
            <a:ext cx="3168352" cy="43204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Hortensia" pitchFamily="2" charset="0"/>
              </a:rPr>
              <a:t>Начальники отдела</a:t>
            </a:r>
            <a:endParaRPr lang="ru-RU" sz="1400" dirty="0">
              <a:solidFill>
                <a:schemeClr val="tx1"/>
              </a:solidFill>
              <a:latin typeface="Hortensia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87824" y="4581128"/>
            <a:ext cx="3168352" cy="43204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Hortensia" pitchFamily="2" charset="0"/>
              </a:rPr>
              <a:t>Заместители начальников </a:t>
            </a:r>
            <a:r>
              <a:rPr lang="ru-RU" sz="1400" b="1" dirty="0" smtClean="0">
                <a:solidFill>
                  <a:schemeClr val="tx1"/>
                </a:solidFill>
                <a:latin typeface="Hortensia" pitchFamily="2" charset="0"/>
              </a:rPr>
              <a:t>отделов</a:t>
            </a:r>
            <a:endParaRPr lang="ru-RU" sz="1400" dirty="0">
              <a:solidFill>
                <a:schemeClr val="tx1"/>
              </a:solidFill>
              <a:latin typeface="Hortensia" pitchFamily="2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93301" y="5229200"/>
            <a:ext cx="3168352" cy="50405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Hortensia" pitchFamily="2" charset="0"/>
              </a:rPr>
              <a:t>Специалисты по социальной работе</a:t>
            </a:r>
            <a:endParaRPr lang="ru-RU" sz="1400" dirty="0">
              <a:solidFill>
                <a:schemeClr val="tx1"/>
              </a:solidFill>
              <a:latin typeface="Hortensi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689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1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1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1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2" grpId="0" animBg="1"/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Documents and Settings\Admin\Мои документы\фото СМИ\100OLYMP\P101005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285728"/>
            <a:ext cx="4572032" cy="34290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Documents and Settings\Admin\Мои документы\фото СМИ\100OLYMP\P101005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28992" y="2428868"/>
            <a:ext cx="5715008" cy="425987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Documents and Settings\Admin\Мои документы\фото СМИ\100OLYMP\P101008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44" y="857232"/>
            <a:ext cx="4602580" cy="34517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</p:pic>
      <p:pic>
        <p:nvPicPr>
          <p:cNvPr id="2051" name="Picture 3" descr="C:\Documents and Settings\Admin\Мои документы\фото СМИ\100OLYMP\P101008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209027"/>
            <a:ext cx="4664815" cy="34984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xmlns="" val="23686288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5298" name="AutoShape 2" descr="Картинки по запросу фото цветов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5300" name="AutoShape 4" descr="Картинки по запросу фото цветов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5302" name="Picture 6" descr="http://www.o-prirode.com/_ph/35/1/719627483.jpg?145512544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785794"/>
            <a:ext cx="7358114" cy="535785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500298" y="1714488"/>
            <a:ext cx="4629060" cy="369332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СПАСИБО ЗА ВНИМАНИЕ !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ьная выноска 2"/>
          <p:cNvSpPr/>
          <p:nvPr/>
        </p:nvSpPr>
        <p:spPr>
          <a:xfrm>
            <a:off x="5724128" y="467003"/>
            <a:ext cx="3096344" cy="2160240"/>
          </a:xfrm>
          <a:prstGeom prst="wedgeEllipseCallout">
            <a:avLst>
              <a:gd name="adj1" fmla="val -62562"/>
              <a:gd name="adj2" fmla="val 112190"/>
            </a:avLst>
          </a:prstGeom>
          <a:solidFill>
            <a:srgbClr val="92D050"/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Hortensia" pitchFamily="2" charset="0"/>
              </a:rPr>
              <a:t>Отдел</a:t>
            </a:r>
            <a:r>
              <a:rPr lang="ru-RU" b="1" dirty="0">
                <a:latin typeface="Hortensia" pitchFamily="2" charset="0"/>
              </a:rPr>
              <a:t> </a:t>
            </a:r>
            <a:endParaRPr lang="ru-RU" dirty="0">
              <a:solidFill>
                <a:schemeClr val="tx1"/>
              </a:solidFill>
              <a:latin typeface="Hortensia" pitchFamily="2" charset="0"/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  <a:latin typeface="Hortensia" pitchFamily="2" charset="0"/>
              </a:rPr>
              <a:t>социальных выплат и адресной помощи</a:t>
            </a:r>
            <a:r>
              <a:rPr lang="ru-RU" dirty="0">
                <a:solidFill>
                  <a:schemeClr val="tx1"/>
                </a:solidFill>
                <a:latin typeface="Hortensia" pitchFamily="2" charset="0"/>
              </a:rPr>
              <a:t> </a:t>
            </a:r>
          </a:p>
        </p:txBody>
      </p:sp>
      <p:sp>
        <p:nvSpPr>
          <p:cNvPr id="4" name="Овальная выноска 3"/>
          <p:cNvSpPr/>
          <p:nvPr/>
        </p:nvSpPr>
        <p:spPr>
          <a:xfrm>
            <a:off x="467544" y="485056"/>
            <a:ext cx="3096344" cy="2160240"/>
          </a:xfrm>
          <a:prstGeom prst="wedgeEllipseCallout">
            <a:avLst>
              <a:gd name="adj1" fmla="val 52354"/>
              <a:gd name="adj2" fmla="val 110350"/>
            </a:avLst>
          </a:prstGeom>
          <a:solidFill>
            <a:srgbClr val="92D050"/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Hortensia" pitchFamily="2" charset="0"/>
              </a:rPr>
              <a:t>Отдел</a:t>
            </a:r>
            <a:endParaRPr lang="ru-RU" dirty="0">
              <a:solidFill>
                <a:schemeClr val="tx1"/>
              </a:solidFill>
              <a:latin typeface="Hortensia" pitchFamily="2" charset="0"/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  <a:latin typeface="Hortensia" pitchFamily="2" charset="0"/>
              </a:rPr>
              <a:t> жилищных субсидий и мер социальной поддержки         </a:t>
            </a:r>
            <a:endParaRPr lang="ru-RU" dirty="0">
              <a:solidFill>
                <a:schemeClr val="tx1"/>
              </a:solidFill>
              <a:latin typeface="Hortensia" pitchFamily="2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528156" y="4077072"/>
            <a:ext cx="4060068" cy="18002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Hortensia" pitchFamily="2" charset="0"/>
              </a:rPr>
              <a:t>Прием населения в  режиме  «Одного  окна»</a:t>
            </a:r>
            <a:endParaRPr lang="ru-RU" dirty="0">
              <a:solidFill>
                <a:schemeClr val="tx1"/>
              </a:solidFill>
              <a:latin typeface="Hortensia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228183" y="3236304"/>
            <a:ext cx="1872209" cy="563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2 специалиста по социальной 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работе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77683" y="3236304"/>
            <a:ext cx="181399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1 специалист </a:t>
            </a:r>
            <a:r>
              <a:rPr lang="ru-RU" sz="1400" dirty="0">
                <a:solidFill>
                  <a:schemeClr val="tx1"/>
                </a:solidFill>
              </a:rPr>
              <a:t>по социальной работе</a:t>
            </a:r>
          </a:p>
        </p:txBody>
      </p:sp>
    </p:spTree>
    <p:extLst>
      <p:ext uri="{BB962C8B-B14F-4D97-AF65-F5344CB8AC3E}">
        <p14:creationId xmlns:p14="http://schemas.microsoft.com/office/powerpoint/2010/main" xmlns="" val="3986343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692696"/>
            <a:ext cx="8352928" cy="532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369798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E:\фото\P10100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196752"/>
            <a:ext cx="4608512" cy="34470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Мои документы\фото СМИ\фотографии ТЦСЗН\P101002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56992"/>
            <a:ext cx="4512769" cy="33843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305924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Мои документы\фото СМИ\фотографии ТЦСЗН\P10100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1" y="260649"/>
            <a:ext cx="4704802" cy="352839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5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1" name="Picture 3" descr="C:\Documents and Settings\Admin\Мои документы\фото СМИ\фотографии ТЦСЗН\P101002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159582"/>
            <a:ext cx="4832028" cy="362380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5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xmlns="" val="5314431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\Мои документы\фото СМИ\фотографии ТЦСЗН\P10100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4760830" cy="35704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Documents and Settings\Admin\Мои документы\фото СМИ\фотографии ТЦСЗН\P101002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852936"/>
            <a:ext cx="5112568" cy="383419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320885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12093348"/>
              </p:ext>
            </p:extLst>
          </p:nvPr>
        </p:nvGraphicFramePr>
        <p:xfrm>
          <a:off x="35496" y="0"/>
          <a:ext cx="9145016" cy="4766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72259"/>
                <a:gridCol w="860942"/>
                <a:gridCol w="860942"/>
                <a:gridCol w="860942"/>
                <a:gridCol w="860942"/>
                <a:gridCol w="728491"/>
                <a:gridCol w="800498"/>
              </a:tblGrid>
              <a:tr h="4766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rgbClr val="7030A0"/>
                          </a:solidFill>
                          <a:effectLst/>
                        </a:rPr>
                        <a:t>Наименование государственной услуги</a:t>
                      </a:r>
                      <a:endParaRPr lang="ru-RU" sz="160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rgbClr val="7030A0"/>
                          </a:solidFill>
                          <a:effectLst/>
                        </a:rPr>
                        <a:t>2010</a:t>
                      </a:r>
                      <a:endParaRPr lang="ru-RU" sz="160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rgbClr val="7030A0"/>
                          </a:solidFill>
                          <a:effectLst/>
                        </a:rPr>
                        <a:t>2011</a:t>
                      </a:r>
                      <a:endParaRPr lang="ru-RU" sz="160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rgbClr val="7030A0"/>
                          </a:solidFill>
                          <a:effectLst/>
                        </a:rPr>
                        <a:t>2012</a:t>
                      </a:r>
                      <a:endParaRPr lang="ru-RU" sz="160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rgbClr val="7030A0"/>
                          </a:solidFill>
                          <a:effectLst/>
                        </a:rPr>
                        <a:t>2013</a:t>
                      </a:r>
                      <a:endParaRPr lang="ru-RU" sz="160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solidFill>
                            <a:srgbClr val="7030A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2014</a:t>
                      </a:r>
                      <a:endParaRPr lang="ru-RU" sz="160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solidFill>
                            <a:srgbClr val="7030A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2015</a:t>
                      </a:r>
                      <a:endParaRPr lang="ru-RU" sz="160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10812426"/>
              </p:ext>
            </p:extLst>
          </p:nvPr>
        </p:nvGraphicFramePr>
        <p:xfrm>
          <a:off x="29716" y="476673"/>
          <a:ext cx="9150796" cy="14401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77575"/>
                <a:gridCol w="860942"/>
                <a:gridCol w="860942"/>
                <a:gridCol w="855626"/>
                <a:gridCol w="860942"/>
                <a:gridCol w="728490"/>
                <a:gridCol w="806279"/>
              </a:tblGrid>
              <a:tr h="14401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</a:rPr>
                        <a:t>МСП по оплате ЖКУ: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Согласно</a:t>
                      </a:r>
                      <a:r>
                        <a:rPr lang="ru-RU" sz="1400" baseline="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 федеральному законодательству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aseline="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Согласно региональному законодательству</a:t>
                      </a:r>
                      <a:endParaRPr lang="ru-RU" sz="1400" dirty="0">
                        <a:solidFill>
                          <a:srgbClr val="0070C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dirty="0" smtClean="0">
                        <a:solidFill>
                          <a:srgbClr val="0070C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1310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2419</a:t>
                      </a:r>
                    </a:p>
                  </a:txBody>
                  <a:tcPr marL="68580" marR="68580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dirty="0" smtClean="0">
                        <a:solidFill>
                          <a:srgbClr val="0070C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1251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2919</a:t>
                      </a:r>
                    </a:p>
                  </a:txBody>
                  <a:tcPr marL="68580" marR="68580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dirty="0" smtClean="0">
                        <a:solidFill>
                          <a:srgbClr val="0070C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1257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3064</a:t>
                      </a:r>
                    </a:p>
                  </a:txBody>
                  <a:tcPr marL="68580" marR="68580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dirty="0" smtClean="0">
                        <a:solidFill>
                          <a:srgbClr val="0070C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1167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3027</a:t>
                      </a:r>
                      <a:endParaRPr lang="ru-RU" sz="1400" dirty="0">
                        <a:solidFill>
                          <a:srgbClr val="0070C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dirty="0" smtClean="0">
                        <a:solidFill>
                          <a:srgbClr val="0070C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1142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3052</a:t>
                      </a:r>
                      <a:endParaRPr lang="ru-RU" sz="1400" dirty="0">
                        <a:solidFill>
                          <a:srgbClr val="0070C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dirty="0" smtClean="0">
                        <a:solidFill>
                          <a:srgbClr val="0070C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1100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3087</a:t>
                      </a:r>
                      <a:endParaRPr lang="ru-RU" sz="1400" dirty="0">
                        <a:solidFill>
                          <a:srgbClr val="0070C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40823715"/>
              </p:ext>
            </p:extLst>
          </p:nvPr>
        </p:nvGraphicFramePr>
        <p:xfrm>
          <a:off x="35498" y="1556792"/>
          <a:ext cx="9108502" cy="1080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06222"/>
                <a:gridCol w="861212"/>
                <a:gridCol w="861212"/>
                <a:gridCol w="861212"/>
                <a:gridCol w="861212"/>
                <a:gridCol w="728716"/>
                <a:gridCol w="728716"/>
              </a:tblGrid>
              <a:tr h="10801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</a:rPr>
                        <a:t>ежемесячное пособие </a:t>
                      </a:r>
                      <a:r>
                        <a:rPr lang="ru-RU" sz="1400" dirty="0">
                          <a:solidFill>
                            <a:srgbClr val="0070C0"/>
                          </a:solidFill>
                          <a:effectLst/>
                        </a:rPr>
                        <a:t>на ребенка и доплаты к ежемесячному пособию на ребенка</a:t>
                      </a:r>
                      <a:endParaRPr lang="ru-RU" sz="14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</a:rPr>
                        <a:t>862</a:t>
                      </a:r>
                      <a:r>
                        <a:rPr lang="ru-RU" sz="1400" baseline="0" dirty="0" smtClean="0">
                          <a:solidFill>
                            <a:srgbClr val="0070C0"/>
                          </a:solidFill>
                          <a:effectLst/>
                        </a:rPr>
                        <a:t>/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</a:rPr>
                        <a:t>1455</a:t>
                      </a:r>
                      <a:endParaRPr lang="ru-RU" sz="14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</a:rPr>
                        <a:t>822/ 1431</a:t>
                      </a:r>
                      <a:endParaRPr lang="ru-RU" sz="14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</a:rPr>
                        <a:t>759</a:t>
                      </a:r>
                      <a:r>
                        <a:rPr lang="ru-RU" sz="1400" baseline="0" dirty="0" smtClean="0">
                          <a:solidFill>
                            <a:srgbClr val="0070C0"/>
                          </a:solidFill>
                          <a:effectLst/>
                        </a:rPr>
                        <a:t>/ </a:t>
                      </a: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</a:rPr>
                        <a:t>1026</a:t>
                      </a:r>
                      <a:endParaRPr lang="ru-RU" sz="14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70C0"/>
                          </a:solidFill>
                          <a:effectLst/>
                        </a:rPr>
                        <a:t>570</a:t>
                      </a: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</a:rPr>
                        <a:t>/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</a:rPr>
                        <a:t>924</a:t>
                      </a:r>
                      <a:endParaRPr lang="ru-RU" sz="14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712/ 1271</a:t>
                      </a:r>
                      <a:endParaRPr lang="ru-RU" sz="1400" dirty="0">
                        <a:solidFill>
                          <a:srgbClr val="0070C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769/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1352</a:t>
                      </a:r>
                      <a:endParaRPr lang="ru-RU" sz="1400" dirty="0">
                        <a:solidFill>
                          <a:srgbClr val="0070C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84839726"/>
              </p:ext>
            </p:extLst>
          </p:nvPr>
        </p:nvGraphicFramePr>
        <p:xfrm>
          <a:off x="0" y="2708920"/>
          <a:ext cx="9108506" cy="18338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06220"/>
                <a:gridCol w="861212"/>
                <a:gridCol w="861212"/>
                <a:gridCol w="861212"/>
                <a:gridCol w="861212"/>
                <a:gridCol w="728719"/>
                <a:gridCol w="728719"/>
              </a:tblGrid>
              <a:tr h="165618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</a:rPr>
                        <a:t>единовременное </a:t>
                      </a:r>
                      <a:r>
                        <a:rPr lang="ru-RU" sz="1400" dirty="0">
                          <a:solidFill>
                            <a:srgbClr val="0070C0"/>
                          </a:solidFill>
                          <a:effectLst/>
                        </a:rPr>
                        <a:t>по случаю рождения ребенка/ежемесячное по уходу </a:t>
                      </a: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</a:rPr>
                        <a:t>до </a:t>
                      </a:r>
                      <a:r>
                        <a:rPr lang="ru-RU" sz="1400" dirty="0">
                          <a:solidFill>
                            <a:srgbClr val="0070C0"/>
                          </a:solidFill>
                          <a:effectLst/>
                        </a:rPr>
                        <a:t>1,5 лет</a:t>
                      </a: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</a:rPr>
                        <a:t>)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rgbClr val="0070C0"/>
                        </a:solidFill>
                        <a:effectLst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Ежемесячное по уходу</a:t>
                      </a:r>
                      <a:r>
                        <a:rPr lang="ru-RU" sz="1400" baseline="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 до 1,5 лет</a:t>
                      </a:r>
                      <a:endParaRPr lang="ru-RU" sz="1400" dirty="0">
                        <a:solidFill>
                          <a:srgbClr val="0070C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solidFill>
                          <a:srgbClr val="0070C0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  <a:effectLst/>
                        </a:rPr>
                        <a:t>30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solidFill>
                          <a:srgbClr val="0070C0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solidFill>
                          <a:srgbClr val="0070C0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  <a:effectLst/>
                        </a:rPr>
                        <a:t>90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400" dirty="0" smtClean="0">
                        <a:solidFill>
                          <a:srgbClr val="0070C0"/>
                        </a:solidFill>
                        <a:effectLst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400" dirty="0" smtClean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68580" marR="68580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rgbClr val="0070C0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</a:rPr>
                        <a:t>34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rgbClr val="0070C0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rgbClr val="0070C0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</a:rPr>
                        <a:t>165</a:t>
                      </a:r>
                      <a:endParaRPr lang="ru-RU" sz="14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rgbClr val="0070C0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</a:rPr>
                        <a:t>40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rgbClr val="0070C0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rgbClr val="0070C0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</a:rPr>
                        <a:t>164</a:t>
                      </a:r>
                      <a:endParaRPr lang="ru-RU" sz="14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rgbClr val="0070C0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</a:rPr>
                        <a:t>42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rgbClr val="0070C0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rgbClr val="0070C0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</a:rPr>
                        <a:t>170</a:t>
                      </a:r>
                      <a:endParaRPr lang="ru-RU" sz="14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rgbClr val="0070C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39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rgbClr val="0070C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rgbClr val="0070C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165</a:t>
                      </a:r>
                      <a:endParaRPr lang="ru-RU" sz="1400" dirty="0">
                        <a:solidFill>
                          <a:srgbClr val="0070C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rgbClr val="0070C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26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rgbClr val="0070C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rgbClr val="0070C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133</a:t>
                      </a:r>
                      <a:endParaRPr lang="ru-RU" sz="1400" dirty="0">
                        <a:solidFill>
                          <a:srgbClr val="0070C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42232619"/>
              </p:ext>
            </p:extLst>
          </p:nvPr>
        </p:nvGraphicFramePr>
        <p:xfrm>
          <a:off x="0" y="4077072"/>
          <a:ext cx="9108510" cy="19801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06220"/>
                <a:gridCol w="861212"/>
                <a:gridCol w="861212"/>
                <a:gridCol w="861212"/>
                <a:gridCol w="861212"/>
                <a:gridCol w="728721"/>
                <a:gridCol w="728721"/>
              </a:tblGrid>
              <a:tr h="19442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</a:rPr>
                        <a:t>Республиканская ежемесячная денежная</a:t>
                      </a:r>
                      <a:r>
                        <a:rPr lang="ru-RU" sz="1400" baseline="0" dirty="0" smtClean="0">
                          <a:solidFill>
                            <a:srgbClr val="0070C0"/>
                          </a:solidFill>
                          <a:effectLst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</a:rPr>
                        <a:t>выплаты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</a:rPr>
                        <a:t> пособия </a:t>
                      </a:r>
                      <a:r>
                        <a:rPr lang="ru-RU" sz="1400" dirty="0">
                          <a:solidFill>
                            <a:srgbClr val="0070C0"/>
                          </a:solidFill>
                          <a:effectLst/>
                        </a:rPr>
                        <a:t>на оплату проезда в пассажирском </a:t>
                      </a: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</a:rPr>
                        <a:t>транспорте (семей)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dirty="0" smtClean="0">
                        <a:solidFill>
                          <a:srgbClr val="0070C0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</a:rPr>
                        <a:t>на детей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</a:rPr>
                        <a:t>1808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dirty="0" smtClean="0">
                        <a:solidFill>
                          <a:srgbClr val="0070C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114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dirty="0" smtClean="0">
                        <a:solidFill>
                          <a:srgbClr val="0070C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212</a:t>
                      </a:r>
                      <a:endParaRPr lang="ru-RU" sz="1400" dirty="0">
                        <a:solidFill>
                          <a:srgbClr val="0070C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</a:rPr>
                        <a:t>1799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dirty="0" smtClean="0">
                        <a:solidFill>
                          <a:srgbClr val="0070C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111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dirty="0" smtClean="0">
                        <a:solidFill>
                          <a:srgbClr val="0070C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222</a:t>
                      </a:r>
                      <a:endParaRPr lang="ru-RU" sz="1400" dirty="0">
                        <a:solidFill>
                          <a:srgbClr val="0070C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</a:rPr>
                        <a:t>1813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dirty="0" smtClean="0">
                        <a:solidFill>
                          <a:srgbClr val="0070C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121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dirty="0" smtClean="0">
                        <a:solidFill>
                          <a:srgbClr val="0070C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242</a:t>
                      </a:r>
                      <a:endParaRPr lang="ru-RU" sz="1400" dirty="0">
                        <a:solidFill>
                          <a:srgbClr val="0070C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</a:rPr>
                        <a:t>1832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dirty="0" smtClean="0">
                        <a:solidFill>
                          <a:srgbClr val="0070C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120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dirty="0" smtClean="0">
                        <a:solidFill>
                          <a:srgbClr val="0070C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234</a:t>
                      </a:r>
                      <a:endParaRPr lang="ru-RU" sz="1400" dirty="0">
                        <a:solidFill>
                          <a:srgbClr val="0070C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1895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dirty="0" smtClean="0">
                        <a:solidFill>
                          <a:srgbClr val="0070C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131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dirty="0" smtClean="0">
                        <a:solidFill>
                          <a:srgbClr val="0070C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257</a:t>
                      </a:r>
                      <a:endParaRPr lang="ru-RU" sz="1400" dirty="0">
                        <a:solidFill>
                          <a:srgbClr val="0070C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1935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dirty="0" smtClean="0">
                        <a:solidFill>
                          <a:srgbClr val="0070C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168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dirty="0" smtClean="0">
                        <a:solidFill>
                          <a:srgbClr val="0070C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322</a:t>
                      </a:r>
                      <a:endParaRPr lang="ru-RU" sz="1400" dirty="0">
                        <a:solidFill>
                          <a:srgbClr val="0070C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32686779"/>
              </p:ext>
            </p:extLst>
          </p:nvPr>
        </p:nvGraphicFramePr>
        <p:xfrm>
          <a:off x="0" y="6059905"/>
          <a:ext cx="9108504" cy="7920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06222"/>
                <a:gridCol w="861212"/>
                <a:gridCol w="861212"/>
                <a:gridCol w="861212"/>
                <a:gridCol w="861212"/>
                <a:gridCol w="728717"/>
                <a:gridCol w="728717"/>
              </a:tblGrid>
              <a:tr h="79208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</a:rPr>
                        <a:t>Возмещения </a:t>
                      </a:r>
                      <a:r>
                        <a:rPr lang="ru-RU" sz="1400" dirty="0">
                          <a:solidFill>
                            <a:srgbClr val="0070C0"/>
                          </a:solidFill>
                          <a:effectLst/>
                        </a:rPr>
                        <a:t>гражданам фактически произведенных расходов на изготовление и ремонт зубных </a:t>
                      </a: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</a:rPr>
                        <a:t>протезов</a:t>
                      </a:r>
                      <a:endParaRPr lang="ru-RU" sz="1400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68580" marR="68580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70C0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70C0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70C0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70C0"/>
                          </a:solidFill>
                          <a:effectLst/>
                        </a:rPr>
                        <a:t> </a:t>
                      </a: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</a:rPr>
                        <a:t>45</a:t>
                      </a:r>
                      <a:endParaRPr lang="ru-RU" sz="14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149</a:t>
                      </a:r>
                      <a:endParaRPr lang="ru-RU" sz="14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94</a:t>
                      </a:r>
                      <a:endParaRPr lang="ru-RU" sz="14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6320019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92477403"/>
              </p:ext>
            </p:extLst>
          </p:nvPr>
        </p:nvGraphicFramePr>
        <p:xfrm>
          <a:off x="0" y="2714620"/>
          <a:ext cx="9108506" cy="121444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37457"/>
                <a:gridCol w="794965"/>
                <a:gridCol w="728718"/>
                <a:gridCol w="794965"/>
                <a:gridCol w="794965"/>
                <a:gridCol w="728718"/>
                <a:gridCol w="728718"/>
              </a:tblGrid>
              <a:tr h="12144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</a:rPr>
                        <a:t>Ежегодная денежная выплата </a:t>
                      </a:r>
                      <a:r>
                        <a:rPr lang="ru-RU" sz="1400" dirty="0">
                          <a:solidFill>
                            <a:srgbClr val="0070C0"/>
                          </a:solidFill>
                          <a:effectLst/>
                        </a:rPr>
                        <a:t>гражданам, награждённым нагрудным знаком «Почётный донор России</a:t>
                      </a: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</a:rPr>
                        <a:t>»</a:t>
                      </a:r>
                    </a:p>
                  </a:txBody>
                  <a:tcPr marL="68580" marR="68580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70C0"/>
                          </a:solidFill>
                          <a:effectLst/>
                        </a:rPr>
                        <a:t>62</a:t>
                      </a:r>
                      <a:endParaRPr lang="ru-RU" sz="14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70C0"/>
                          </a:solidFill>
                          <a:effectLst/>
                        </a:rPr>
                        <a:t>68</a:t>
                      </a:r>
                      <a:endParaRPr lang="ru-RU" sz="14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70C0"/>
                          </a:solidFill>
                          <a:effectLst/>
                        </a:rPr>
                        <a:t>74</a:t>
                      </a:r>
                      <a:endParaRPr lang="ru-RU" sz="14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70C0"/>
                          </a:solidFill>
                          <a:effectLst/>
                        </a:rPr>
                        <a:t>83</a:t>
                      </a:r>
                      <a:endParaRPr lang="ru-RU" sz="14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89</a:t>
                      </a:r>
                      <a:endParaRPr lang="ru-RU" sz="1400" b="0" dirty="0">
                        <a:solidFill>
                          <a:srgbClr val="0070C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solidFill>
                          <a:srgbClr val="0070C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20462340"/>
              </p:ext>
            </p:extLst>
          </p:nvPr>
        </p:nvGraphicFramePr>
        <p:xfrm>
          <a:off x="0" y="3929066"/>
          <a:ext cx="9144001" cy="7143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55301"/>
                <a:gridCol w="798072"/>
                <a:gridCol w="731566"/>
                <a:gridCol w="798072"/>
                <a:gridCol w="798072"/>
                <a:gridCol w="731459"/>
                <a:gridCol w="731459"/>
              </a:tblGrid>
              <a:tr h="7143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70C0"/>
                          </a:solidFill>
                          <a:effectLst/>
                        </a:rPr>
                        <a:t>Выплата социального пособия на погребение</a:t>
                      </a:r>
                      <a:endParaRPr lang="ru-RU" sz="14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70C0"/>
                          </a:solidFill>
                          <a:effectLst/>
                        </a:rPr>
                        <a:t>24</a:t>
                      </a:r>
                      <a:endParaRPr lang="ru-RU" sz="14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70C0"/>
                          </a:solidFill>
                          <a:effectLst/>
                        </a:rPr>
                        <a:t>38</a:t>
                      </a:r>
                      <a:endParaRPr lang="ru-RU" sz="14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70C0"/>
                          </a:solidFill>
                          <a:effectLst/>
                        </a:rPr>
                        <a:t>23</a:t>
                      </a:r>
                      <a:endParaRPr lang="ru-RU" sz="14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70C0"/>
                          </a:solidFill>
                          <a:effectLst/>
                        </a:rPr>
                        <a:t>38</a:t>
                      </a:r>
                      <a:endParaRPr lang="ru-RU" sz="14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27</a:t>
                      </a:r>
                      <a:endParaRPr lang="ru-RU" sz="1400" b="0" dirty="0">
                        <a:solidFill>
                          <a:srgbClr val="0070C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32</a:t>
                      </a:r>
                      <a:endParaRPr lang="ru-RU" sz="1400" dirty="0">
                        <a:solidFill>
                          <a:srgbClr val="0070C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66533067"/>
              </p:ext>
            </p:extLst>
          </p:nvPr>
        </p:nvGraphicFramePr>
        <p:xfrm>
          <a:off x="0" y="4714884"/>
          <a:ext cx="9144000" cy="10001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60163"/>
                <a:gridCol w="798942"/>
                <a:gridCol w="732364"/>
                <a:gridCol w="798942"/>
                <a:gridCol w="809027"/>
                <a:gridCol w="722281"/>
                <a:gridCol w="722281"/>
              </a:tblGrid>
              <a:tr h="10001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</a:rPr>
                        <a:t>Материальная помощь </a:t>
                      </a:r>
                      <a:r>
                        <a:rPr lang="ru-RU" sz="1400" dirty="0">
                          <a:solidFill>
                            <a:srgbClr val="0070C0"/>
                          </a:solidFill>
                          <a:effectLst/>
                        </a:rPr>
                        <a:t>малоимущим семьям или малоимущим одиноко проживающим гражданам</a:t>
                      </a:r>
                      <a:endParaRPr lang="ru-RU" sz="14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70C0"/>
                          </a:solidFill>
                          <a:effectLst/>
                        </a:rPr>
                        <a:t>119</a:t>
                      </a:r>
                      <a:endParaRPr lang="ru-RU" sz="14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70C0"/>
                          </a:solidFill>
                          <a:effectLst/>
                        </a:rPr>
                        <a:t>94</a:t>
                      </a:r>
                      <a:endParaRPr lang="ru-RU" sz="14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70C0"/>
                          </a:solidFill>
                          <a:effectLst/>
                        </a:rPr>
                        <a:t>61</a:t>
                      </a:r>
                      <a:endParaRPr lang="ru-RU" sz="14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70C0"/>
                          </a:solidFill>
                          <a:effectLst/>
                        </a:rPr>
                        <a:t>86</a:t>
                      </a:r>
                      <a:endParaRPr lang="ru-RU" sz="14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92</a:t>
                      </a:r>
                      <a:endParaRPr lang="ru-RU" sz="1400" b="0" dirty="0">
                        <a:solidFill>
                          <a:srgbClr val="0070C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124</a:t>
                      </a:r>
                      <a:endParaRPr lang="ru-RU" sz="1400" dirty="0">
                        <a:solidFill>
                          <a:srgbClr val="0070C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73717557"/>
              </p:ext>
            </p:extLst>
          </p:nvPr>
        </p:nvGraphicFramePr>
        <p:xfrm>
          <a:off x="35494" y="1643050"/>
          <a:ext cx="9108506" cy="1080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37457"/>
                <a:gridCol w="794965"/>
                <a:gridCol w="728718"/>
                <a:gridCol w="794965"/>
                <a:gridCol w="794965"/>
                <a:gridCol w="728718"/>
                <a:gridCol w="728718"/>
              </a:tblGrid>
              <a:tr h="10801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</a:rPr>
                        <a:t>Единовременная денежная выплата </a:t>
                      </a:r>
                      <a:r>
                        <a:rPr lang="ru-RU" sz="1400" dirty="0">
                          <a:solidFill>
                            <a:srgbClr val="0070C0"/>
                          </a:solidFill>
                          <a:effectLst/>
                        </a:rPr>
                        <a:t>отдельным категориям граждан в связи с празднованием Дня Победы в Великой Отечественной войне 1941-1945 годов</a:t>
                      </a:r>
                      <a:endParaRPr lang="ru-RU" sz="14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70C0"/>
                          </a:solidFill>
                          <a:effectLst/>
                        </a:rPr>
                        <a:t>440</a:t>
                      </a:r>
                      <a:endParaRPr lang="ru-RU" sz="14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70C0"/>
                          </a:solidFill>
                          <a:effectLst/>
                        </a:rPr>
                        <a:t>401</a:t>
                      </a:r>
                      <a:endParaRPr lang="ru-RU" sz="14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70C0"/>
                          </a:solidFill>
                          <a:effectLst/>
                        </a:rPr>
                        <a:t>356</a:t>
                      </a:r>
                      <a:endParaRPr lang="ru-RU" sz="14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70C0"/>
                          </a:solidFill>
                          <a:effectLst/>
                        </a:rPr>
                        <a:t>311</a:t>
                      </a:r>
                      <a:endParaRPr lang="ru-RU" sz="14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270</a:t>
                      </a:r>
                      <a:endParaRPr lang="ru-RU" sz="1400" b="0" dirty="0">
                        <a:solidFill>
                          <a:srgbClr val="0070C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238</a:t>
                      </a:r>
                      <a:endParaRPr lang="ru-RU" sz="1400" dirty="0">
                        <a:solidFill>
                          <a:srgbClr val="0070C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65026546"/>
              </p:ext>
            </p:extLst>
          </p:nvPr>
        </p:nvGraphicFramePr>
        <p:xfrm>
          <a:off x="0" y="1000108"/>
          <a:ext cx="9073010" cy="5760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03392"/>
                <a:gridCol w="794716"/>
                <a:gridCol w="728490"/>
                <a:gridCol w="794716"/>
                <a:gridCol w="794716"/>
                <a:gridCol w="728490"/>
                <a:gridCol w="728490"/>
              </a:tblGrid>
              <a:tr h="5760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</a:rPr>
                        <a:t>Субсидия </a:t>
                      </a:r>
                      <a:r>
                        <a:rPr lang="ru-RU" sz="1400" dirty="0">
                          <a:solidFill>
                            <a:srgbClr val="0070C0"/>
                          </a:solidFill>
                          <a:effectLst/>
                        </a:rPr>
                        <a:t>на оплату жилого помещения и коммунальных услуг</a:t>
                      </a:r>
                      <a:endParaRPr lang="ru-RU" sz="14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</a:rPr>
                        <a:t>1294</a:t>
                      </a:r>
                      <a:endParaRPr lang="ru-RU" sz="14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70C0"/>
                          </a:solidFill>
                          <a:effectLst/>
                        </a:rPr>
                        <a:t>1232</a:t>
                      </a:r>
                      <a:endParaRPr lang="ru-RU" sz="14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70C0"/>
                          </a:solidFill>
                          <a:effectLst/>
                        </a:rPr>
                        <a:t>1152</a:t>
                      </a:r>
                      <a:endParaRPr lang="ru-RU" sz="14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</a:rPr>
                        <a:t>1032</a:t>
                      </a:r>
                      <a:endParaRPr lang="ru-RU" sz="14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1005</a:t>
                      </a:r>
                      <a:endParaRPr lang="ru-RU" sz="1400" b="0" dirty="0">
                        <a:solidFill>
                          <a:srgbClr val="0070C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935</a:t>
                      </a:r>
                      <a:endParaRPr lang="ru-RU" sz="1400" dirty="0">
                        <a:solidFill>
                          <a:srgbClr val="0070C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67203570"/>
              </p:ext>
            </p:extLst>
          </p:nvPr>
        </p:nvGraphicFramePr>
        <p:xfrm>
          <a:off x="35496" y="1"/>
          <a:ext cx="9073010" cy="92866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03390"/>
                <a:gridCol w="794716"/>
                <a:gridCol w="728490"/>
                <a:gridCol w="794716"/>
                <a:gridCol w="794716"/>
                <a:gridCol w="728491"/>
                <a:gridCol w="728491"/>
              </a:tblGrid>
              <a:tr h="9286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dirty="0" smtClean="0">
                        <a:solidFill>
                          <a:srgbClr val="7030A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solidFill>
                            <a:srgbClr val="7030A0"/>
                          </a:solidFill>
                          <a:effectLst/>
                        </a:rPr>
                        <a:t>Наименование </a:t>
                      </a:r>
                      <a:r>
                        <a:rPr lang="ru-RU" sz="1600" dirty="0">
                          <a:solidFill>
                            <a:srgbClr val="7030A0"/>
                          </a:solidFill>
                          <a:effectLst/>
                        </a:rPr>
                        <a:t>государственной услуги</a:t>
                      </a:r>
                      <a:endParaRPr lang="ru-RU" sz="160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dirty="0" smtClean="0">
                        <a:solidFill>
                          <a:srgbClr val="7030A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solidFill>
                            <a:srgbClr val="7030A0"/>
                          </a:solidFill>
                          <a:effectLst/>
                        </a:rPr>
                        <a:t>2010</a:t>
                      </a:r>
                      <a:endParaRPr lang="ru-RU" sz="160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dirty="0" smtClean="0">
                        <a:solidFill>
                          <a:srgbClr val="7030A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solidFill>
                            <a:srgbClr val="7030A0"/>
                          </a:solidFill>
                          <a:effectLst/>
                        </a:rPr>
                        <a:t>2011</a:t>
                      </a:r>
                      <a:endParaRPr lang="ru-RU" sz="160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dirty="0" smtClean="0">
                        <a:solidFill>
                          <a:srgbClr val="7030A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solidFill>
                            <a:srgbClr val="7030A0"/>
                          </a:solidFill>
                          <a:effectLst/>
                        </a:rPr>
                        <a:t>2012</a:t>
                      </a:r>
                      <a:endParaRPr lang="ru-RU" sz="160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dirty="0" smtClean="0">
                        <a:solidFill>
                          <a:srgbClr val="7030A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solidFill>
                            <a:srgbClr val="7030A0"/>
                          </a:solidFill>
                          <a:effectLst/>
                        </a:rPr>
                        <a:t>2013</a:t>
                      </a:r>
                      <a:endParaRPr lang="ru-RU" sz="160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dirty="0" smtClean="0">
                        <a:solidFill>
                          <a:srgbClr val="7030A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solidFill>
                            <a:srgbClr val="7030A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2014</a:t>
                      </a:r>
                      <a:endParaRPr lang="ru-RU" sz="1600" dirty="0">
                        <a:solidFill>
                          <a:srgbClr val="7030A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dirty="0" smtClean="0">
                        <a:solidFill>
                          <a:srgbClr val="7030A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solidFill>
                            <a:srgbClr val="7030A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2015</a:t>
                      </a:r>
                      <a:endParaRPr lang="ru-RU" sz="1600" dirty="0">
                        <a:solidFill>
                          <a:srgbClr val="7030A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601351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2925</TotalTime>
  <Words>598</Words>
  <Application>Microsoft Office PowerPoint</Application>
  <PresentationFormat>Экран (4:3)</PresentationFormat>
  <Paragraphs>337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22</vt:i4>
      </vt:variant>
    </vt:vector>
  </HeadingPairs>
  <TitlesOfParts>
    <vt:vector size="24" baseType="lpstr">
      <vt:lpstr>Кнопка</vt:lpstr>
      <vt:lpstr>Трек</vt:lpstr>
      <vt:lpstr>Территориальный центр социальной защиты населения   итоги  работы   за  2015  год.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Количество выданных сертификатов</vt:lpstr>
      <vt:lpstr>Слайд 12</vt:lpstr>
      <vt:lpstr>Слайд 13</vt:lpstr>
      <vt:lpstr>Слайд 14</vt:lpstr>
      <vt:lpstr>Слайд 15</vt:lpstr>
      <vt:lpstr>Передано в полицию дел по факту излишне выплаченных пособий и компенсаций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ГБУ РК «ЦСЗН Сысольского района</dc:title>
  <dc:creator>Пунегова</dc:creator>
  <cp:lastModifiedBy>Елена</cp:lastModifiedBy>
  <cp:revision>223</cp:revision>
  <dcterms:created xsi:type="dcterms:W3CDTF">2014-01-17T05:22:42Z</dcterms:created>
  <dcterms:modified xsi:type="dcterms:W3CDTF">2016-02-10T17:39:28Z</dcterms:modified>
</cp:coreProperties>
</file>